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8" r:id="rId1"/>
  </p:sldMasterIdLst>
  <p:notesMasterIdLst>
    <p:notesMasterId r:id="rId29"/>
  </p:notesMasterIdLst>
  <p:sldIdLst>
    <p:sldId id="257" r:id="rId2"/>
    <p:sldId id="258" r:id="rId3"/>
    <p:sldId id="294" r:id="rId4"/>
    <p:sldId id="299" r:id="rId5"/>
    <p:sldId id="304" r:id="rId6"/>
    <p:sldId id="296" r:id="rId7"/>
    <p:sldId id="265" r:id="rId8"/>
    <p:sldId id="266" r:id="rId9"/>
    <p:sldId id="267" r:id="rId10"/>
    <p:sldId id="286" r:id="rId11"/>
    <p:sldId id="287" r:id="rId12"/>
    <p:sldId id="290" r:id="rId13"/>
    <p:sldId id="288" r:id="rId14"/>
    <p:sldId id="292" r:id="rId15"/>
    <p:sldId id="291" r:id="rId16"/>
    <p:sldId id="293" r:id="rId17"/>
    <p:sldId id="268" r:id="rId18"/>
    <p:sldId id="302" r:id="rId19"/>
    <p:sldId id="269" r:id="rId20"/>
    <p:sldId id="270" r:id="rId21"/>
    <p:sldId id="271" r:id="rId22"/>
    <p:sldId id="272" r:id="rId23"/>
    <p:sldId id="276" r:id="rId24"/>
    <p:sldId id="277" r:id="rId25"/>
    <p:sldId id="278" r:id="rId26"/>
    <p:sldId id="300" r:id="rId27"/>
    <p:sldId id="301" r:id="rId2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49D6B7-9A84-4366-A5F9-DBC9CFCAE08B}" v="4" dt="2022-02-17T12:06:51.701"/>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5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odes_pms_book@aegean.gr" userId="d1635137-7003-4801-b2d2-8066eeedeee0" providerId="ADAL" clId="{F949D6B7-9A84-4366-A5F9-DBC9CFCAE08B}"/>
    <pc:docChg chg="undo custSel delSld modSld">
      <pc:chgData name="rhodes_pms_book@aegean.gr" userId="d1635137-7003-4801-b2d2-8066eeedeee0" providerId="ADAL" clId="{F949D6B7-9A84-4366-A5F9-DBC9CFCAE08B}" dt="2022-02-17T12:57:21.039" v="498" actId="113"/>
      <pc:docMkLst>
        <pc:docMk/>
      </pc:docMkLst>
      <pc:sldChg chg="modSp mod">
        <pc:chgData name="rhodes_pms_book@aegean.gr" userId="d1635137-7003-4801-b2d2-8066eeedeee0" providerId="ADAL" clId="{F949D6B7-9A84-4366-A5F9-DBC9CFCAE08B}" dt="2022-02-17T10:40:40.175" v="2" actId="20577"/>
        <pc:sldMkLst>
          <pc:docMk/>
          <pc:sldMk cId="285385180" sldId="257"/>
        </pc:sldMkLst>
        <pc:spChg chg="mod">
          <ac:chgData name="rhodes_pms_book@aegean.gr" userId="d1635137-7003-4801-b2d2-8066eeedeee0" providerId="ADAL" clId="{F949D6B7-9A84-4366-A5F9-DBC9CFCAE08B}" dt="2022-02-17T10:40:40.175" v="2" actId="20577"/>
          <ac:spMkLst>
            <pc:docMk/>
            <pc:sldMk cId="285385180" sldId="257"/>
            <ac:spMk id="16388" creationId="{00000000-0000-0000-0000-000000000000}"/>
          </ac:spMkLst>
        </pc:spChg>
      </pc:sldChg>
      <pc:sldChg chg="modSp mod">
        <pc:chgData name="rhodes_pms_book@aegean.gr" userId="d1635137-7003-4801-b2d2-8066eeedeee0" providerId="ADAL" clId="{F949D6B7-9A84-4366-A5F9-DBC9CFCAE08B}" dt="2022-02-17T12:57:21.039" v="498" actId="113"/>
        <pc:sldMkLst>
          <pc:docMk/>
          <pc:sldMk cId="126321472" sldId="267"/>
        </pc:sldMkLst>
        <pc:spChg chg="mod">
          <ac:chgData name="rhodes_pms_book@aegean.gr" userId="d1635137-7003-4801-b2d2-8066eeedeee0" providerId="ADAL" clId="{F949D6B7-9A84-4366-A5F9-DBC9CFCAE08B}" dt="2022-02-17T12:57:21.039" v="498" actId="113"/>
          <ac:spMkLst>
            <pc:docMk/>
            <pc:sldMk cId="126321472" sldId="267"/>
            <ac:spMk id="3" creationId="{00000000-0000-0000-0000-000000000000}"/>
          </ac:spMkLst>
        </pc:spChg>
      </pc:sldChg>
      <pc:sldChg chg="modSp mod">
        <pc:chgData name="rhodes_pms_book@aegean.gr" userId="d1635137-7003-4801-b2d2-8066eeedeee0" providerId="ADAL" clId="{F949D6B7-9A84-4366-A5F9-DBC9CFCAE08B}" dt="2022-02-17T11:32:44.527" v="130" actId="13926"/>
        <pc:sldMkLst>
          <pc:docMk/>
          <pc:sldMk cId="1704916490" sldId="294"/>
        </pc:sldMkLst>
        <pc:spChg chg="mod">
          <ac:chgData name="rhodes_pms_book@aegean.gr" userId="d1635137-7003-4801-b2d2-8066eeedeee0" providerId="ADAL" clId="{F949D6B7-9A84-4366-A5F9-DBC9CFCAE08B}" dt="2022-02-17T10:41:11.678" v="45" actId="20577"/>
          <ac:spMkLst>
            <pc:docMk/>
            <pc:sldMk cId="1704916490" sldId="294"/>
            <ac:spMk id="2" creationId="{00000000-0000-0000-0000-000000000000}"/>
          </ac:spMkLst>
        </pc:spChg>
        <pc:spChg chg="mod">
          <ac:chgData name="rhodes_pms_book@aegean.gr" userId="d1635137-7003-4801-b2d2-8066eeedeee0" providerId="ADAL" clId="{F949D6B7-9A84-4366-A5F9-DBC9CFCAE08B}" dt="2022-02-17T11:32:44.527" v="130" actId="13926"/>
          <ac:spMkLst>
            <pc:docMk/>
            <pc:sldMk cId="1704916490" sldId="294"/>
            <ac:spMk id="3" creationId="{00000000-0000-0000-0000-000000000000}"/>
          </ac:spMkLst>
        </pc:spChg>
      </pc:sldChg>
      <pc:sldChg chg="modSp mod">
        <pc:chgData name="rhodes_pms_book@aegean.gr" userId="d1635137-7003-4801-b2d2-8066eeedeee0" providerId="ADAL" clId="{F949D6B7-9A84-4366-A5F9-DBC9CFCAE08B}" dt="2022-02-17T11:38:48.672" v="164" actId="207"/>
        <pc:sldMkLst>
          <pc:docMk/>
          <pc:sldMk cId="289526510" sldId="296"/>
        </pc:sldMkLst>
        <pc:spChg chg="mod">
          <ac:chgData name="rhodes_pms_book@aegean.gr" userId="d1635137-7003-4801-b2d2-8066eeedeee0" providerId="ADAL" clId="{F949D6B7-9A84-4366-A5F9-DBC9CFCAE08B}" dt="2022-02-17T11:38:24.356" v="163" actId="207"/>
          <ac:spMkLst>
            <pc:docMk/>
            <pc:sldMk cId="289526510" sldId="296"/>
            <ac:spMk id="3" creationId="{00000000-0000-0000-0000-000000000000}"/>
          </ac:spMkLst>
        </pc:spChg>
        <pc:spChg chg="mod">
          <ac:chgData name="rhodes_pms_book@aegean.gr" userId="d1635137-7003-4801-b2d2-8066eeedeee0" providerId="ADAL" clId="{F949D6B7-9A84-4366-A5F9-DBC9CFCAE08B}" dt="2022-02-17T11:38:48.672" v="164" actId="207"/>
          <ac:spMkLst>
            <pc:docMk/>
            <pc:sldMk cId="289526510" sldId="296"/>
            <ac:spMk id="4" creationId="{00000000-0000-0000-0000-000000000000}"/>
          </ac:spMkLst>
        </pc:spChg>
      </pc:sldChg>
      <pc:sldChg chg="modSp mod">
        <pc:chgData name="rhodes_pms_book@aegean.gr" userId="d1635137-7003-4801-b2d2-8066eeedeee0" providerId="ADAL" clId="{F949D6B7-9A84-4366-A5F9-DBC9CFCAE08B}" dt="2022-02-17T12:10:45.490" v="491" actId="5793"/>
        <pc:sldMkLst>
          <pc:docMk/>
          <pc:sldMk cId="1856128925" sldId="299"/>
        </pc:sldMkLst>
        <pc:spChg chg="mod">
          <ac:chgData name="rhodes_pms_book@aegean.gr" userId="d1635137-7003-4801-b2d2-8066eeedeee0" providerId="ADAL" clId="{F949D6B7-9A84-4366-A5F9-DBC9CFCAE08B}" dt="2022-02-17T12:10:14.768" v="483" actId="20577"/>
          <ac:spMkLst>
            <pc:docMk/>
            <pc:sldMk cId="1856128925" sldId="299"/>
            <ac:spMk id="2" creationId="{00000000-0000-0000-0000-000000000000}"/>
          </ac:spMkLst>
        </pc:spChg>
        <pc:spChg chg="mod">
          <ac:chgData name="rhodes_pms_book@aegean.gr" userId="d1635137-7003-4801-b2d2-8066eeedeee0" providerId="ADAL" clId="{F949D6B7-9A84-4366-A5F9-DBC9CFCAE08B}" dt="2022-02-17T12:10:45.490" v="491" actId="5793"/>
          <ac:spMkLst>
            <pc:docMk/>
            <pc:sldMk cId="1856128925" sldId="299"/>
            <ac:spMk id="3" creationId="{00000000-0000-0000-0000-000000000000}"/>
          </ac:spMkLst>
        </pc:spChg>
      </pc:sldChg>
      <pc:sldChg chg="modSp mod">
        <pc:chgData name="rhodes_pms_book@aegean.gr" userId="d1635137-7003-4801-b2d2-8066eeedeee0" providerId="ADAL" clId="{F949D6B7-9A84-4366-A5F9-DBC9CFCAE08B}" dt="2022-02-17T11:42:33.393" v="253" actId="5793"/>
        <pc:sldMkLst>
          <pc:docMk/>
          <pc:sldMk cId="904398088" sldId="300"/>
        </pc:sldMkLst>
        <pc:spChg chg="mod">
          <ac:chgData name="rhodes_pms_book@aegean.gr" userId="d1635137-7003-4801-b2d2-8066eeedeee0" providerId="ADAL" clId="{F949D6B7-9A84-4366-A5F9-DBC9CFCAE08B}" dt="2022-02-17T11:42:25.369" v="251" actId="20577"/>
          <ac:spMkLst>
            <pc:docMk/>
            <pc:sldMk cId="904398088" sldId="300"/>
            <ac:spMk id="2" creationId="{00000000-0000-0000-0000-000000000000}"/>
          </ac:spMkLst>
        </pc:spChg>
        <pc:spChg chg="mod">
          <ac:chgData name="rhodes_pms_book@aegean.gr" userId="d1635137-7003-4801-b2d2-8066eeedeee0" providerId="ADAL" clId="{F949D6B7-9A84-4366-A5F9-DBC9CFCAE08B}" dt="2022-02-17T11:42:33.393" v="253" actId="5793"/>
          <ac:spMkLst>
            <pc:docMk/>
            <pc:sldMk cId="904398088" sldId="300"/>
            <ac:spMk id="3" creationId="{00000000-0000-0000-0000-000000000000}"/>
          </ac:spMkLst>
        </pc:spChg>
      </pc:sldChg>
      <pc:sldChg chg="modSp mod">
        <pc:chgData name="rhodes_pms_book@aegean.gr" userId="d1635137-7003-4801-b2d2-8066eeedeee0" providerId="ADAL" clId="{F949D6B7-9A84-4366-A5F9-DBC9CFCAE08B}" dt="2022-02-17T11:44:26.749" v="335" actId="6549"/>
        <pc:sldMkLst>
          <pc:docMk/>
          <pc:sldMk cId="4134473176" sldId="301"/>
        </pc:sldMkLst>
        <pc:spChg chg="mod">
          <ac:chgData name="rhodes_pms_book@aegean.gr" userId="d1635137-7003-4801-b2d2-8066eeedeee0" providerId="ADAL" clId="{F949D6B7-9A84-4366-A5F9-DBC9CFCAE08B}" dt="2022-02-17T11:43:00.293" v="287" actId="20577"/>
          <ac:spMkLst>
            <pc:docMk/>
            <pc:sldMk cId="4134473176" sldId="301"/>
            <ac:spMk id="2" creationId="{00000000-0000-0000-0000-000000000000}"/>
          </ac:spMkLst>
        </pc:spChg>
        <pc:spChg chg="mod">
          <ac:chgData name="rhodes_pms_book@aegean.gr" userId="d1635137-7003-4801-b2d2-8066eeedeee0" providerId="ADAL" clId="{F949D6B7-9A84-4366-A5F9-DBC9CFCAE08B}" dt="2022-02-17T11:44:26.749" v="335" actId="6549"/>
          <ac:spMkLst>
            <pc:docMk/>
            <pc:sldMk cId="4134473176" sldId="301"/>
            <ac:spMk id="3" creationId="{00000000-0000-0000-0000-000000000000}"/>
          </ac:spMkLst>
        </pc:spChg>
      </pc:sldChg>
      <pc:sldChg chg="modSp mod">
        <pc:chgData name="rhodes_pms_book@aegean.gr" userId="d1635137-7003-4801-b2d2-8066eeedeee0" providerId="ADAL" clId="{F949D6B7-9A84-4366-A5F9-DBC9CFCAE08B}" dt="2022-02-17T12:08:17.722" v="477" actId="20577"/>
        <pc:sldMkLst>
          <pc:docMk/>
          <pc:sldMk cId="4273168938" sldId="302"/>
        </pc:sldMkLst>
        <pc:spChg chg="mod">
          <ac:chgData name="rhodes_pms_book@aegean.gr" userId="d1635137-7003-4801-b2d2-8066eeedeee0" providerId="ADAL" clId="{F949D6B7-9A84-4366-A5F9-DBC9CFCAE08B}" dt="2022-02-17T12:07:36.446" v="457" actId="1076"/>
          <ac:spMkLst>
            <pc:docMk/>
            <pc:sldMk cId="4273168938" sldId="302"/>
            <ac:spMk id="2" creationId="{00000000-0000-0000-0000-000000000000}"/>
          </ac:spMkLst>
        </pc:spChg>
        <pc:spChg chg="mod">
          <ac:chgData name="rhodes_pms_book@aegean.gr" userId="d1635137-7003-4801-b2d2-8066eeedeee0" providerId="ADAL" clId="{F949D6B7-9A84-4366-A5F9-DBC9CFCAE08B}" dt="2022-02-17T12:08:17.722" v="477" actId="20577"/>
          <ac:spMkLst>
            <pc:docMk/>
            <pc:sldMk cId="4273168938" sldId="302"/>
            <ac:spMk id="3" creationId="{00000000-0000-0000-0000-000000000000}"/>
          </ac:spMkLst>
        </pc:spChg>
      </pc:sldChg>
      <pc:sldChg chg="modSp del mod">
        <pc:chgData name="rhodes_pms_book@aegean.gr" userId="d1635137-7003-4801-b2d2-8066eeedeee0" providerId="ADAL" clId="{F949D6B7-9A84-4366-A5F9-DBC9CFCAE08B}" dt="2022-02-17T11:37:38.855" v="157" actId="2696"/>
        <pc:sldMkLst>
          <pc:docMk/>
          <pc:sldMk cId="2340904133" sldId="303"/>
        </pc:sldMkLst>
        <pc:spChg chg="mod">
          <ac:chgData name="rhodes_pms_book@aegean.gr" userId="d1635137-7003-4801-b2d2-8066eeedeee0" providerId="ADAL" clId="{F949D6B7-9A84-4366-A5F9-DBC9CFCAE08B}" dt="2022-02-17T11:34:30.544" v="139" actId="5793"/>
          <ac:spMkLst>
            <pc:docMk/>
            <pc:sldMk cId="2340904133" sldId="303"/>
            <ac:spMk id="3" creationId="{5944C607-9664-43D5-9174-13C305AEA5C6}"/>
          </ac:spMkLst>
        </pc:spChg>
      </pc:sldChg>
      <pc:sldChg chg="modSp mod">
        <pc:chgData name="rhodes_pms_book@aegean.gr" userId="d1635137-7003-4801-b2d2-8066eeedeee0" providerId="ADAL" clId="{F949D6B7-9A84-4366-A5F9-DBC9CFCAE08B}" dt="2022-02-17T11:37:47.795" v="158" actId="113"/>
        <pc:sldMkLst>
          <pc:docMk/>
          <pc:sldMk cId="3001807460" sldId="304"/>
        </pc:sldMkLst>
        <pc:spChg chg="mod">
          <ac:chgData name="rhodes_pms_book@aegean.gr" userId="d1635137-7003-4801-b2d2-8066eeedeee0" providerId="ADAL" clId="{F949D6B7-9A84-4366-A5F9-DBC9CFCAE08B}" dt="2022-02-17T11:37:47.795" v="158" actId="113"/>
          <ac:spMkLst>
            <pc:docMk/>
            <pc:sldMk cId="3001807460" sldId="304"/>
            <ac:spMk id="3" creationId="{BEE6AF81-969F-44AF-AF83-E6A28BF01F1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55FDA-7654-49ED-AB43-A9FD309D551C}" type="datetimeFigureOut">
              <a:rPr lang="el-GR" smtClean="0"/>
              <a:t>18/2/2022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55754-DAA6-4E9C-8F95-948293F34BFF}" type="slidenum">
              <a:rPr lang="el-GR" smtClean="0"/>
              <a:t>‹#›</a:t>
            </a:fld>
            <a:endParaRPr lang="el-GR"/>
          </a:p>
        </p:txBody>
      </p:sp>
    </p:spTree>
    <p:extLst>
      <p:ext uri="{BB962C8B-B14F-4D97-AF65-F5344CB8AC3E}">
        <p14:creationId xmlns:p14="http://schemas.microsoft.com/office/powerpoint/2010/main" val="2189256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
        <p:nvSpPr>
          <p:cNvPr id="1741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40F4D516-AC85-446E-9617-7731D97CDEC0}" type="slidenum">
              <a:rPr lang="el-GR" altLang="el-GR">
                <a:solidFill>
                  <a:prstClr val="black"/>
                </a:solidFill>
                <a:latin typeface="Calibri" panose="020F0502020204030204" pitchFamily="34" charset="0"/>
              </a:rPr>
              <a:pPr fontAlgn="base">
                <a:spcBef>
                  <a:spcPct val="0"/>
                </a:spcBef>
                <a:spcAft>
                  <a:spcPct val="0"/>
                </a:spcAft>
              </a:pPr>
              <a:t>1</a:t>
            </a:fld>
            <a:endParaRPr lang="el-GR" altLang="el-GR">
              <a:solidFill>
                <a:prstClr val="black"/>
              </a:solidFill>
              <a:latin typeface="Calibri" panose="020F0502020204030204" pitchFamily="34" charset="0"/>
            </a:endParaRPr>
          </a:p>
        </p:txBody>
      </p:sp>
    </p:spTree>
    <p:extLst>
      <p:ext uri="{BB962C8B-B14F-4D97-AF65-F5344CB8AC3E}">
        <p14:creationId xmlns:p14="http://schemas.microsoft.com/office/powerpoint/2010/main" val="257000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
        <p:nvSpPr>
          <p:cNvPr id="1946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0C955C95-ED97-4DC4-984C-5F4B7CBF9E19}" type="slidenum">
              <a:rPr lang="el-GR" altLang="el-GR">
                <a:latin typeface="Calibri" panose="020F0502020204030204" pitchFamily="34" charset="0"/>
              </a:rPr>
              <a:pPr fontAlgn="base">
                <a:spcBef>
                  <a:spcPct val="0"/>
                </a:spcBef>
                <a:spcAft>
                  <a:spcPct val="0"/>
                </a:spcAft>
              </a:pPr>
              <a:t>7</a:t>
            </a:fld>
            <a:endParaRPr lang="el-GR" altLang="el-GR">
              <a:latin typeface="Calibri" panose="020F0502020204030204" pitchFamily="34" charset="0"/>
            </a:endParaRPr>
          </a:p>
        </p:txBody>
      </p:sp>
    </p:spTree>
    <p:extLst>
      <p:ext uri="{BB962C8B-B14F-4D97-AF65-F5344CB8AC3E}">
        <p14:creationId xmlns:p14="http://schemas.microsoft.com/office/powerpoint/2010/main" val="405405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
        <p:nvSpPr>
          <p:cNvPr id="2662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A0E3CB2B-4E77-4CF6-A693-4D4F329E4A5F}" type="slidenum">
              <a:rPr lang="el-GR" altLang="el-GR">
                <a:latin typeface="Calibri" panose="020F0502020204030204" pitchFamily="34" charset="0"/>
              </a:rPr>
              <a:pPr fontAlgn="base">
                <a:spcBef>
                  <a:spcPct val="0"/>
                </a:spcBef>
                <a:spcAft>
                  <a:spcPct val="0"/>
                </a:spcAft>
              </a:pPr>
              <a:t>20</a:t>
            </a:fld>
            <a:endParaRPr lang="el-GR" altLang="el-GR">
              <a:latin typeface="Calibri" panose="020F0502020204030204" pitchFamily="34" charset="0"/>
            </a:endParaRPr>
          </a:p>
        </p:txBody>
      </p:sp>
    </p:spTree>
    <p:extLst>
      <p:ext uri="{BB962C8B-B14F-4D97-AF65-F5344CB8AC3E}">
        <p14:creationId xmlns:p14="http://schemas.microsoft.com/office/powerpoint/2010/main" val="3162216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l-GR"/>
              <a:t>Στυλ κύριου τίτλου</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a:defRPr/>
            </a:pPr>
            <a:fld id="{4818D320-5B06-4365-8E62-BA9AB37C3512}" type="datetime1">
              <a:rPr lang="el-GR" smtClean="0">
                <a:solidFill>
                  <a:prstClr val="black"/>
                </a:solidFill>
              </a:rPr>
              <a:pPr>
                <a:defRPr/>
              </a:pPr>
              <a:t>18/2/2022</a:t>
            </a:fld>
            <a:endParaRPr lang="el-GR">
              <a:solidFill>
                <a:prstClr val="black"/>
              </a:solidFill>
            </a:endParaRPr>
          </a:p>
        </p:txBody>
      </p:sp>
      <p:sp>
        <p:nvSpPr>
          <p:cNvPr id="5" name="Footer Placeholder 4"/>
          <p:cNvSpPr>
            <a:spLocks noGrp="1"/>
          </p:cNvSpPr>
          <p:nvPr>
            <p:ph type="ftr" sz="quarter" idx="11"/>
          </p:nvPr>
        </p:nvSpPr>
        <p:spPr>
          <a:xfrm>
            <a:off x="5332412" y="5883275"/>
            <a:ext cx="4324044" cy="365125"/>
          </a:xfrm>
        </p:spPr>
        <p:txBody>
          <a:bodyPr/>
          <a:lstStyle/>
          <a:p>
            <a:pPr>
              <a:defRPr/>
            </a:pPr>
            <a:endParaRPr lang="el-GR">
              <a:solidFill>
                <a:prstClr val="black"/>
              </a:solidFill>
            </a:endParaRPr>
          </a:p>
        </p:txBody>
      </p:sp>
      <p:sp>
        <p:nvSpPr>
          <p:cNvPr id="6" name="Slide Number Placeholder 5"/>
          <p:cNvSpPr>
            <a:spLocks noGrp="1"/>
          </p:cNvSpPr>
          <p:nvPr>
            <p:ph type="sldNum" sz="quarter" idx="12"/>
          </p:nvPr>
        </p:nvSpPr>
        <p:spPr/>
        <p:txBody>
          <a:bodyPr/>
          <a:lstStyle/>
          <a:p>
            <a:pPr>
              <a:defRPr/>
            </a:pPr>
            <a:fld id="{0AB4FF9C-8976-4BB9-8C4D-029197DD9AA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95129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a:defRPr/>
            </a:pPr>
            <a:fld id="{73DAA672-5BF9-468C-B88F-CBF66DDE3668}" type="datetime1">
              <a:rPr lang="el-GR" smtClean="0">
                <a:solidFill>
                  <a:prstClr val="black"/>
                </a:solidFill>
              </a:rPr>
              <a:pPr>
                <a:defRPr/>
              </a:pPr>
              <a:t>18/2/2022</a:t>
            </a:fld>
            <a:endParaRPr lang="el-GR">
              <a:solidFill>
                <a:prstClr val="black"/>
              </a:solidFill>
            </a:endParaRPr>
          </a:p>
        </p:txBody>
      </p:sp>
      <p:sp>
        <p:nvSpPr>
          <p:cNvPr id="6" name="Footer Placeholder 5"/>
          <p:cNvSpPr>
            <a:spLocks noGrp="1"/>
          </p:cNvSpPr>
          <p:nvPr>
            <p:ph type="ftr" sz="quarter" idx="11"/>
          </p:nvPr>
        </p:nvSpPr>
        <p:spPr/>
        <p:txBody>
          <a:bodyPr/>
          <a:lstStyle/>
          <a:p>
            <a:pPr>
              <a:defRPr/>
            </a:pPr>
            <a:endParaRPr lang="el-GR">
              <a:solidFill>
                <a:prstClr val="black"/>
              </a:solidFill>
            </a:endParaRPr>
          </a:p>
        </p:txBody>
      </p:sp>
      <p:sp>
        <p:nvSpPr>
          <p:cNvPr id="7" name="Slide Number Placeholder 6"/>
          <p:cNvSpPr>
            <a:spLocks noGrp="1"/>
          </p:cNvSpPr>
          <p:nvPr>
            <p:ph type="sldNum" sz="quarter" idx="12"/>
          </p:nvPr>
        </p:nvSpPr>
        <p:spPr/>
        <p:txBody>
          <a:bodyPr/>
          <a:lstStyle/>
          <a:p>
            <a:pPr>
              <a:defRPr/>
            </a:pPr>
            <a:fld id="{0412E817-692A-4A27-9CDC-16045C4A4805}"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5177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a:defRPr/>
            </a:pPr>
            <a:fld id="{2B7D0B23-91C2-4BCF-93FA-DF2F8C4F0D3C}" type="datetime1">
              <a:rPr lang="el-GR" smtClean="0">
                <a:solidFill>
                  <a:prstClr val="black"/>
                </a:solidFill>
              </a:rPr>
              <a:pPr>
                <a:defRPr/>
              </a:pPr>
              <a:t>18/2/2022</a:t>
            </a:fld>
            <a:endParaRPr lang="el-GR">
              <a:solidFill>
                <a:prstClr val="black"/>
              </a:solidFill>
            </a:endParaRPr>
          </a:p>
        </p:txBody>
      </p:sp>
      <p:sp>
        <p:nvSpPr>
          <p:cNvPr id="5" name="Footer Placeholder 4"/>
          <p:cNvSpPr>
            <a:spLocks noGrp="1"/>
          </p:cNvSpPr>
          <p:nvPr>
            <p:ph type="ftr" sz="quarter" idx="11"/>
          </p:nvPr>
        </p:nvSpPr>
        <p:spPr/>
        <p:txBody>
          <a:bodyPr/>
          <a:lstStyle/>
          <a:p>
            <a:pPr>
              <a:defRPr/>
            </a:pPr>
            <a:endParaRPr lang="el-GR">
              <a:solidFill>
                <a:prstClr val="black"/>
              </a:solidFill>
            </a:endParaRPr>
          </a:p>
        </p:txBody>
      </p:sp>
      <p:sp>
        <p:nvSpPr>
          <p:cNvPr id="6" name="Slide Number Placeholder 5"/>
          <p:cNvSpPr>
            <a:spLocks noGrp="1"/>
          </p:cNvSpPr>
          <p:nvPr>
            <p:ph type="sldNum" sz="quarter" idx="12"/>
          </p:nvPr>
        </p:nvSpPr>
        <p:spPr/>
        <p:txBody>
          <a:bodyPr/>
          <a:lstStyle/>
          <a:p>
            <a:pPr>
              <a:defRPr/>
            </a:pPr>
            <a:fld id="{574023E9-D466-427D-9D17-ED554794FA9C}"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74071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a:defRPr/>
            </a:pPr>
            <a:fld id="{81303682-9BA5-40DB-8C75-668284BF12B8}" type="datetime1">
              <a:rPr lang="el-GR" smtClean="0">
                <a:solidFill>
                  <a:prstClr val="black"/>
                </a:solidFill>
              </a:rPr>
              <a:pPr>
                <a:defRPr/>
              </a:pPr>
              <a:t>18/2/2022</a:t>
            </a:fld>
            <a:endParaRPr lang="el-GR">
              <a:solidFill>
                <a:prstClr val="black"/>
              </a:solidFill>
            </a:endParaRPr>
          </a:p>
        </p:txBody>
      </p:sp>
      <p:sp>
        <p:nvSpPr>
          <p:cNvPr id="5" name="Footer Placeholder 4"/>
          <p:cNvSpPr>
            <a:spLocks noGrp="1"/>
          </p:cNvSpPr>
          <p:nvPr>
            <p:ph type="ftr" sz="quarter" idx="11"/>
          </p:nvPr>
        </p:nvSpPr>
        <p:spPr/>
        <p:txBody>
          <a:bodyPr/>
          <a:lstStyle/>
          <a:p>
            <a:pPr>
              <a:defRPr/>
            </a:pPr>
            <a:endParaRPr lang="el-GR">
              <a:solidFill>
                <a:prstClr val="black"/>
              </a:solidFill>
            </a:endParaRPr>
          </a:p>
        </p:txBody>
      </p:sp>
      <p:sp>
        <p:nvSpPr>
          <p:cNvPr id="6" name="Slide Number Placeholder 5"/>
          <p:cNvSpPr>
            <a:spLocks noGrp="1"/>
          </p:cNvSpPr>
          <p:nvPr>
            <p:ph type="sldNum" sz="quarter" idx="12"/>
          </p:nvPr>
        </p:nvSpPr>
        <p:spPr/>
        <p:txBody>
          <a:bodyPr/>
          <a:lstStyle/>
          <a:p>
            <a:pPr>
              <a:defRPr/>
            </a:pPr>
            <a:fld id="{B9D45A05-BEBF-456A-9251-09468BC879FD}"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17632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a:defRPr/>
            </a:pPr>
            <a:fld id="{49D4B7FA-45DA-4A1E-BF38-CE7F44E3957A}" type="datetime1">
              <a:rPr lang="el-GR" smtClean="0">
                <a:solidFill>
                  <a:prstClr val="black"/>
                </a:solidFill>
              </a:rPr>
              <a:pPr>
                <a:defRPr/>
              </a:pPr>
              <a:t>18/2/2022</a:t>
            </a:fld>
            <a:endParaRPr lang="el-GR">
              <a:solidFill>
                <a:prstClr val="black"/>
              </a:solidFill>
            </a:endParaRPr>
          </a:p>
        </p:txBody>
      </p:sp>
      <p:sp>
        <p:nvSpPr>
          <p:cNvPr id="5" name="Footer Placeholder 4"/>
          <p:cNvSpPr>
            <a:spLocks noGrp="1"/>
          </p:cNvSpPr>
          <p:nvPr>
            <p:ph type="ftr" sz="quarter" idx="11"/>
          </p:nvPr>
        </p:nvSpPr>
        <p:spPr/>
        <p:txBody>
          <a:bodyPr/>
          <a:lstStyle/>
          <a:p>
            <a:pPr>
              <a:defRPr/>
            </a:pPr>
            <a:endParaRPr lang="el-GR">
              <a:solidFill>
                <a:prstClr val="black"/>
              </a:solidFill>
            </a:endParaRPr>
          </a:p>
        </p:txBody>
      </p:sp>
      <p:sp>
        <p:nvSpPr>
          <p:cNvPr id="6" name="Slide Number Placeholder 5"/>
          <p:cNvSpPr>
            <a:spLocks noGrp="1"/>
          </p:cNvSpPr>
          <p:nvPr>
            <p:ph type="sldNum" sz="quarter" idx="12"/>
          </p:nvPr>
        </p:nvSpPr>
        <p:spPr/>
        <p:txBody>
          <a:bodyPr/>
          <a:lstStyle/>
          <a:p>
            <a:pPr>
              <a:defRPr/>
            </a:pPr>
            <a:fld id="{C69BF7F0-7317-4598-8091-436AF5555964}"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05884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l-GR"/>
              <a:t>Επεξεργασία στυλ υποδείγματος κειμένου</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a:defRPr/>
            </a:pPr>
            <a:fld id="{B0D4D86B-DEF0-4B8F-8EA6-307169993DD7}" type="datetime1">
              <a:rPr lang="el-GR" smtClean="0">
                <a:solidFill>
                  <a:prstClr val="black"/>
                </a:solidFill>
              </a:rPr>
              <a:pPr>
                <a:defRPr/>
              </a:pPr>
              <a:t>18/2/2022</a:t>
            </a:fld>
            <a:endParaRPr lang="el-GR">
              <a:solidFill>
                <a:prstClr val="black"/>
              </a:solidFill>
            </a:endParaRPr>
          </a:p>
        </p:txBody>
      </p:sp>
      <p:sp>
        <p:nvSpPr>
          <p:cNvPr id="5" name="Footer Placeholder 4"/>
          <p:cNvSpPr>
            <a:spLocks noGrp="1"/>
          </p:cNvSpPr>
          <p:nvPr>
            <p:ph type="ftr" sz="quarter" idx="11"/>
          </p:nvPr>
        </p:nvSpPr>
        <p:spPr/>
        <p:txBody>
          <a:bodyPr/>
          <a:lstStyle/>
          <a:p>
            <a:pPr>
              <a:defRPr/>
            </a:pPr>
            <a:endParaRPr lang="el-GR">
              <a:solidFill>
                <a:prstClr val="black"/>
              </a:solidFill>
            </a:endParaRPr>
          </a:p>
        </p:txBody>
      </p:sp>
      <p:sp>
        <p:nvSpPr>
          <p:cNvPr id="6" name="Slide Number Placeholder 5"/>
          <p:cNvSpPr>
            <a:spLocks noGrp="1"/>
          </p:cNvSpPr>
          <p:nvPr>
            <p:ph type="sldNum" sz="quarter" idx="12"/>
          </p:nvPr>
        </p:nvSpPr>
        <p:spPr/>
        <p:txBody>
          <a:bodyPr/>
          <a:lstStyle/>
          <a:p>
            <a:pPr>
              <a:defRPr/>
            </a:pPr>
            <a:fld id="{1CF6389D-0F12-475B-8921-F1049A66A88E}"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00438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l-GR"/>
              <a:t>Στυλ κύριου τίτλου</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l-GR"/>
              <a:t>Επεξεργασία στυλ υποδείγματος κειμένου</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a:defRPr/>
            </a:pPr>
            <a:fld id="{C82E9806-18A4-42AB-A9C9-187D310C8DEE}" type="datetime1">
              <a:rPr lang="el-GR" smtClean="0">
                <a:solidFill>
                  <a:prstClr val="black"/>
                </a:solidFill>
              </a:rPr>
              <a:pPr>
                <a:defRPr/>
              </a:pPr>
              <a:t>18/2/2022</a:t>
            </a:fld>
            <a:endParaRPr lang="el-GR">
              <a:solidFill>
                <a:prstClr val="black"/>
              </a:solidFill>
            </a:endParaRPr>
          </a:p>
        </p:txBody>
      </p:sp>
      <p:sp>
        <p:nvSpPr>
          <p:cNvPr id="5" name="Footer Placeholder 4"/>
          <p:cNvSpPr>
            <a:spLocks noGrp="1"/>
          </p:cNvSpPr>
          <p:nvPr>
            <p:ph type="ftr" sz="quarter" idx="11"/>
          </p:nvPr>
        </p:nvSpPr>
        <p:spPr/>
        <p:txBody>
          <a:bodyPr/>
          <a:lstStyle/>
          <a:p>
            <a:pPr>
              <a:defRPr/>
            </a:pPr>
            <a:endParaRPr lang="el-GR">
              <a:solidFill>
                <a:prstClr val="black"/>
              </a:solidFill>
            </a:endParaRPr>
          </a:p>
        </p:txBody>
      </p:sp>
      <p:sp>
        <p:nvSpPr>
          <p:cNvPr id="6" name="Slide Number Placeholder 5"/>
          <p:cNvSpPr>
            <a:spLocks noGrp="1"/>
          </p:cNvSpPr>
          <p:nvPr>
            <p:ph type="sldNum" sz="quarter" idx="12"/>
          </p:nvPr>
        </p:nvSpPr>
        <p:spPr/>
        <p:txBody>
          <a:bodyPr/>
          <a:lstStyle/>
          <a:p>
            <a:pPr>
              <a:defRPr/>
            </a:pPr>
            <a:fld id="{B62D0E63-96F9-470B-95E4-614CD31D7BC7}"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45361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a:defRPr/>
            </a:pPr>
            <a:fld id="{305BF0A5-9D51-4A87-951F-0C8433B56C38}" type="datetime1">
              <a:rPr lang="el-GR" smtClean="0">
                <a:solidFill>
                  <a:prstClr val="black"/>
                </a:solidFill>
              </a:rPr>
              <a:pPr>
                <a:defRPr/>
              </a:pPr>
              <a:t>18/2/2022</a:t>
            </a:fld>
            <a:endParaRPr lang="el-GR">
              <a:solidFill>
                <a:prstClr val="black"/>
              </a:solidFill>
            </a:endParaRPr>
          </a:p>
        </p:txBody>
      </p:sp>
      <p:sp>
        <p:nvSpPr>
          <p:cNvPr id="5" name="Footer Placeholder 4"/>
          <p:cNvSpPr>
            <a:spLocks noGrp="1"/>
          </p:cNvSpPr>
          <p:nvPr>
            <p:ph type="ftr" sz="quarter" idx="11"/>
          </p:nvPr>
        </p:nvSpPr>
        <p:spPr/>
        <p:txBody>
          <a:bodyPr/>
          <a:lstStyle/>
          <a:p>
            <a:pPr>
              <a:defRPr/>
            </a:pPr>
            <a:endParaRPr lang="el-GR">
              <a:solidFill>
                <a:prstClr val="black"/>
              </a:solidFill>
            </a:endParaRPr>
          </a:p>
        </p:txBody>
      </p:sp>
      <p:sp>
        <p:nvSpPr>
          <p:cNvPr id="6" name="Slide Number Placeholder 5"/>
          <p:cNvSpPr>
            <a:spLocks noGrp="1"/>
          </p:cNvSpPr>
          <p:nvPr>
            <p:ph type="sldNum" sz="quarter" idx="12"/>
          </p:nvPr>
        </p:nvSpPr>
        <p:spPr/>
        <p:txBody>
          <a:bodyPr/>
          <a:lstStyle/>
          <a:p>
            <a:pPr>
              <a:defRPr/>
            </a:pPr>
            <a:fld id="{24C05CFD-C562-4D8F-9AF4-A497BFFB65B4}"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03008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a:defRPr/>
            </a:pPr>
            <a:fld id="{392968DE-9034-4E2F-83B3-F60D6B8DF4CF}" type="datetime1">
              <a:rPr lang="el-GR" smtClean="0">
                <a:solidFill>
                  <a:prstClr val="black"/>
                </a:solidFill>
              </a:rPr>
              <a:pPr>
                <a:defRPr/>
              </a:pPr>
              <a:t>18/2/2022</a:t>
            </a:fld>
            <a:endParaRPr lang="el-GR">
              <a:solidFill>
                <a:prstClr val="black"/>
              </a:solidFill>
            </a:endParaRPr>
          </a:p>
        </p:txBody>
      </p:sp>
      <p:sp>
        <p:nvSpPr>
          <p:cNvPr id="5" name="Footer Placeholder 4"/>
          <p:cNvSpPr>
            <a:spLocks noGrp="1"/>
          </p:cNvSpPr>
          <p:nvPr>
            <p:ph type="ftr" sz="quarter" idx="11"/>
          </p:nvPr>
        </p:nvSpPr>
        <p:spPr/>
        <p:txBody>
          <a:bodyPr/>
          <a:lstStyle/>
          <a:p>
            <a:pPr>
              <a:defRPr/>
            </a:pPr>
            <a:endParaRPr lang="el-GR">
              <a:solidFill>
                <a:prstClr val="black"/>
              </a:solidFill>
            </a:endParaRPr>
          </a:p>
        </p:txBody>
      </p:sp>
      <p:sp>
        <p:nvSpPr>
          <p:cNvPr id="6" name="Slide Number Placeholder 5"/>
          <p:cNvSpPr>
            <a:spLocks noGrp="1"/>
          </p:cNvSpPr>
          <p:nvPr>
            <p:ph type="sldNum" sz="quarter" idx="12"/>
          </p:nvPr>
        </p:nvSpPr>
        <p:spPr/>
        <p:txBody>
          <a:bodyPr/>
          <a:lstStyle/>
          <a:p>
            <a:pPr>
              <a:defRPr/>
            </a:pPr>
            <a:fld id="{9C46518F-DACB-4DD7-ADFC-D478DD9B70CA}"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81171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a:defRPr/>
            </a:pPr>
            <a:fld id="{4B759A6E-0ABC-44C4-ABAA-0D473CC8B4EE}" type="datetime1">
              <a:rPr lang="el-GR" smtClean="0">
                <a:solidFill>
                  <a:prstClr val="black"/>
                </a:solidFill>
              </a:rPr>
              <a:pPr>
                <a:defRPr/>
              </a:pPr>
              <a:t>18/2/2022</a:t>
            </a:fld>
            <a:endParaRPr lang="el-GR">
              <a:solidFill>
                <a:prstClr val="black"/>
              </a:solidFill>
            </a:endParaRPr>
          </a:p>
        </p:txBody>
      </p:sp>
      <p:sp>
        <p:nvSpPr>
          <p:cNvPr id="5" name="Footer Placeholder 4"/>
          <p:cNvSpPr>
            <a:spLocks noGrp="1"/>
          </p:cNvSpPr>
          <p:nvPr>
            <p:ph type="ftr" sz="quarter" idx="11"/>
          </p:nvPr>
        </p:nvSpPr>
        <p:spPr/>
        <p:txBody>
          <a:bodyPr/>
          <a:lstStyle/>
          <a:p>
            <a:pPr>
              <a:defRPr/>
            </a:pPr>
            <a:endParaRPr lang="el-GR">
              <a:solidFill>
                <a:prstClr val="black"/>
              </a:solidFill>
            </a:endParaRPr>
          </a:p>
        </p:txBody>
      </p:sp>
      <p:sp>
        <p:nvSpPr>
          <p:cNvPr id="6" name="Slide Number Placeholder 5"/>
          <p:cNvSpPr>
            <a:spLocks noGrp="1"/>
          </p:cNvSpPr>
          <p:nvPr>
            <p:ph type="sldNum" sz="quarter" idx="12"/>
          </p:nvPr>
        </p:nvSpPr>
        <p:spPr>
          <a:xfrm>
            <a:off x="10951856" y="5867131"/>
            <a:ext cx="551167" cy="365125"/>
          </a:xfrm>
        </p:spPr>
        <p:txBody>
          <a:bodyPr/>
          <a:lstStyle/>
          <a:p>
            <a:pPr>
              <a:defRPr/>
            </a:pPr>
            <a:fld id="{15FE95E8-20E2-40CA-B935-A12566F43149}"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096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a:defRPr/>
            </a:pPr>
            <a:fld id="{71CE7B50-4743-497C-9D26-089981A28406}" type="datetime1">
              <a:rPr lang="el-GR" smtClean="0">
                <a:solidFill>
                  <a:prstClr val="black"/>
                </a:solidFill>
              </a:rPr>
              <a:pPr>
                <a:defRPr/>
              </a:pPr>
              <a:t>18/2/2022</a:t>
            </a:fld>
            <a:endParaRPr lang="el-GR">
              <a:solidFill>
                <a:prstClr val="black"/>
              </a:solidFill>
            </a:endParaRPr>
          </a:p>
        </p:txBody>
      </p:sp>
      <p:sp>
        <p:nvSpPr>
          <p:cNvPr id="5" name="Footer Placeholder 4"/>
          <p:cNvSpPr>
            <a:spLocks noGrp="1"/>
          </p:cNvSpPr>
          <p:nvPr>
            <p:ph type="ftr" sz="quarter" idx="11"/>
          </p:nvPr>
        </p:nvSpPr>
        <p:spPr/>
        <p:txBody>
          <a:bodyPr/>
          <a:lstStyle/>
          <a:p>
            <a:pPr>
              <a:defRPr/>
            </a:pPr>
            <a:endParaRPr lang="el-GR">
              <a:solidFill>
                <a:prstClr val="black"/>
              </a:solidFill>
            </a:endParaRPr>
          </a:p>
        </p:txBody>
      </p:sp>
      <p:sp>
        <p:nvSpPr>
          <p:cNvPr id="6" name="Slide Number Placeholder 5"/>
          <p:cNvSpPr>
            <a:spLocks noGrp="1"/>
          </p:cNvSpPr>
          <p:nvPr>
            <p:ph type="sldNum" sz="quarter" idx="12"/>
          </p:nvPr>
        </p:nvSpPr>
        <p:spPr/>
        <p:txBody>
          <a:bodyPr/>
          <a:lstStyle/>
          <a:p>
            <a:pPr>
              <a:defRPr/>
            </a:pPr>
            <a:fld id="{BFD3FD65-2C7D-4B64-B997-CCCF797E8197}"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87316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l-GR"/>
              <a:t>Στυλ κύριου τίτλου</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a:defRPr/>
            </a:pPr>
            <a:fld id="{C68EE567-C7D0-4D97-84F8-77BF16B1BDE6}" type="datetime1">
              <a:rPr lang="el-GR" smtClean="0">
                <a:solidFill>
                  <a:prstClr val="black"/>
                </a:solidFill>
              </a:rPr>
              <a:pPr>
                <a:defRPr/>
              </a:pPr>
              <a:t>18/2/2022</a:t>
            </a:fld>
            <a:endParaRPr lang="el-GR">
              <a:solidFill>
                <a:prstClr val="black"/>
              </a:solidFill>
            </a:endParaRPr>
          </a:p>
        </p:txBody>
      </p:sp>
      <p:sp>
        <p:nvSpPr>
          <p:cNvPr id="6" name="Footer Placeholder 5"/>
          <p:cNvSpPr>
            <a:spLocks noGrp="1"/>
          </p:cNvSpPr>
          <p:nvPr>
            <p:ph type="ftr" sz="quarter" idx="11"/>
          </p:nvPr>
        </p:nvSpPr>
        <p:spPr/>
        <p:txBody>
          <a:bodyPr/>
          <a:lstStyle/>
          <a:p>
            <a:pPr>
              <a:defRPr/>
            </a:pPr>
            <a:endParaRPr lang="el-GR">
              <a:solidFill>
                <a:prstClr val="black"/>
              </a:solidFill>
            </a:endParaRPr>
          </a:p>
        </p:txBody>
      </p:sp>
      <p:sp>
        <p:nvSpPr>
          <p:cNvPr id="7" name="Slide Number Placeholder 6"/>
          <p:cNvSpPr>
            <a:spLocks noGrp="1"/>
          </p:cNvSpPr>
          <p:nvPr>
            <p:ph type="sldNum" sz="quarter" idx="12"/>
          </p:nvPr>
        </p:nvSpPr>
        <p:spPr/>
        <p:txBody>
          <a:bodyPr/>
          <a:lstStyle/>
          <a:p>
            <a:pPr>
              <a:defRPr/>
            </a:pPr>
            <a:fld id="{F77DC70C-AE55-47C8-A7D4-F59771A93448}"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50661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a:defRPr/>
            </a:pPr>
            <a:fld id="{0AEA692B-4EE1-4E8F-97ED-CF7F4C2D2667}" type="datetime1">
              <a:rPr lang="el-GR" smtClean="0">
                <a:solidFill>
                  <a:prstClr val="black"/>
                </a:solidFill>
              </a:rPr>
              <a:pPr>
                <a:defRPr/>
              </a:pPr>
              <a:t>18/2/2022</a:t>
            </a:fld>
            <a:endParaRPr lang="el-GR">
              <a:solidFill>
                <a:prstClr val="black"/>
              </a:solidFill>
            </a:endParaRPr>
          </a:p>
        </p:txBody>
      </p:sp>
      <p:sp>
        <p:nvSpPr>
          <p:cNvPr id="8" name="Footer Placeholder 7"/>
          <p:cNvSpPr>
            <a:spLocks noGrp="1"/>
          </p:cNvSpPr>
          <p:nvPr>
            <p:ph type="ftr" sz="quarter" idx="11"/>
          </p:nvPr>
        </p:nvSpPr>
        <p:spPr/>
        <p:txBody>
          <a:bodyPr/>
          <a:lstStyle/>
          <a:p>
            <a:pPr>
              <a:defRPr/>
            </a:pPr>
            <a:endParaRPr lang="el-GR">
              <a:solidFill>
                <a:prstClr val="black"/>
              </a:solidFill>
            </a:endParaRPr>
          </a:p>
        </p:txBody>
      </p:sp>
      <p:sp>
        <p:nvSpPr>
          <p:cNvPr id="9" name="Slide Number Placeholder 8"/>
          <p:cNvSpPr>
            <a:spLocks noGrp="1"/>
          </p:cNvSpPr>
          <p:nvPr>
            <p:ph type="sldNum" sz="quarter" idx="12"/>
          </p:nvPr>
        </p:nvSpPr>
        <p:spPr/>
        <p:txBody>
          <a:bodyPr/>
          <a:lstStyle/>
          <a:p>
            <a:pPr>
              <a:defRPr/>
            </a:pPr>
            <a:fld id="{9BA274E6-4ED0-42F2-A262-7011401D6977}"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615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pPr>
              <a:defRPr/>
            </a:pPr>
            <a:fld id="{F6B5FC65-92E4-4DC5-A3BE-2C47A791D7AE}" type="datetime1">
              <a:rPr lang="el-GR" smtClean="0">
                <a:solidFill>
                  <a:prstClr val="black"/>
                </a:solidFill>
              </a:rPr>
              <a:pPr>
                <a:defRPr/>
              </a:pPr>
              <a:t>18/2/2022</a:t>
            </a:fld>
            <a:endParaRPr lang="el-GR">
              <a:solidFill>
                <a:prstClr val="black"/>
              </a:solidFill>
            </a:endParaRPr>
          </a:p>
        </p:txBody>
      </p:sp>
      <p:sp>
        <p:nvSpPr>
          <p:cNvPr id="4" name="Footer Placeholder 3"/>
          <p:cNvSpPr>
            <a:spLocks noGrp="1"/>
          </p:cNvSpPr>
          <p:nvPr>
            <p:ph type="ftr" sz="quarter" idx="11"/>
          </p:nvPr>
        </p:nvSpPr>
        <p:spPr/>
        <p:txBody>
          <a:bodyPr/>
          <a:lstStyle/>
          <a:p>
            <a:pPr>
              <a:defRPr/>
            </a:pPr>
            <a:endParaRPr lang="el-GR">
              <a:solidFill>
                <a:prstClr val="black"/>
              </a:solidFill>
            </a:endParaRPr>
          </a:p>
        </p:txBody>
      </p:sp>
      <p:sp>
        <p:nvSpPr>
          <p:cNvPr id="5" name="Slide Number Placeholder 4"/>
          <p:cNvSpPr>
            <a:spLocks noGrp="1"/>
          </p:cNvSpPr>
          <p:nvPr>
            <p:ph type="sldNum" sz="quarter" idx="12"/>
          </p:nvPr>
        </p:nvSpPr>
        <p:spPr/>
        <p:txBody>
          <a:bodyPr/>
          <a:lstStyle/>
          <a:p>
            <a:pPr>
              <a:defRPr/>
            </a:pPr>
            <a:fld id="{B6B69F80-EC61-49C9-943D-40E7CD148E9C}"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87188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2C1BE29-E5F6-4A4C-B11E-09B22E13DA54}" type="datetime1">
              <a:rPr lang="el-GR" smtClean="0">
                <a:solidFill>
                  <a:prstClr val="black"/>
                </a:solidFill>
              </a:rPr>
              <a:pPr>
                <a:defRPr/>
              </a:pPr>
              <a:t>18/2/2022</a:t>
            </a:fld>
            <a:endParaRPr lang="el-GR">
              <a:solidFill>
                <a:prstClr val="black"/>
              </a:solidFill>
            </a:endParaRPr>
          </a:p>
        </p:txBody>
      </p:sp>
      <p:sp>
        <p:nvSpPr>
          <p:cNvPr id="3" name="Footer Placeholder 2"/>
          <p:cNvSpPr>
            <a:spLocks noGrp="1"/>
          </p:cNvSpPr>
          <p:nvPr>
            <p:ph type="ftr" sz="quarter" idx="11"/>
          </p:nvPr>
        </p:nvSpPr>
        <p:spPr/>
        <p:txBody>
          <a:bodyPr/>
          <a:lstStyle/>
          <a:p>
            <a:pPr>
              <a:defRPr/>
            </a:pPr>
            <a:endParaRPr lang="el-GR">
              <a:solidFill>
                <a:prstClr val="black"/>
              </a:solidFill>
            </a:endParaRPr>
          </a:p>
        </p:txBody>
      </p:sp>
      <p:sp>
        <p:nvSpPr>
          <p:cNvPr id="4" name="Slide Number Placeholder 3"/>
          <p:cNvSpPr>
            <a:spLocks noGrp="1"/>
          </p:cNvSpPr>
          <p:nvPr>
            <p:ph type="sldNum" sz="quarter" idx="12"/>
          </p:nvPr>
        </p:nvSpPr>
        <p:spPr/>
        <p:txBody>
          <a:bodyPr/>
          <a:lstStyle/>
          <a:p>
            <a:pPr>
              <a:defRPr/>
            </a:pPr>
            <a:fld id="{C937A91E-3F73-4C4E-ABCE-382CD347931A}"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377808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l-GR"/>
              <a:t>Στυλ κύριου τίτλου</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a:defRPr/>
            </a:pPr>
            <a:fld id="{799D2EB2-B698-4810-9E4B-BCB5F625E0F7}" type="datetime1">
              <a:rPr lang="el-GR" smtClean="0">
                <a:solidFill>
                  <a:prstClr val="black"/>
                </a:solidFill>
              </a:rPr>
              <a:pPr>
                <a:defRPr/>
              </a:pPr>
              <a:t>18/2/2022</a:t>
            </a:fld>
            <a:endParaRPr lang="el-GR">
              <a:solidFill>
                <a:prstClr val="black"/>
              </a:solidFill>
            </a:endParaRPr>
          </a:p>
        </p:txBody>
      </p:sp>
      <p:sp>
        <p:nvSpPr>
          <p:cNvPr id="6" name="Footer Placeholder 5"/>
          <p:cNvSpPr>
            <a:spLocks noGrp="1"/>
          </p:cNvSpPr>
          <p:nvPr>
            <p:ph type="ftr" sz="quarter" idx="11"/>
          </p:nvPr>
        </p:nvSpPr>
        <p:spPr/>
        <p:txBody>
          <a:bodyPr/>
          <a:lstStyle/>
          <a:p>
            <a:pPr>
              <a:defRPr/>
            </a:pPr>
            <a:endParaRPr lang="el-GR">
              <a:solidFill>
                <a:prstClr val="black"/>
              </a:solidFill>
            </a:endParaRPr>
          </a:p>
        </p:txBody>
      </p:sp>
      <p:sp>
        <p:nvSpPr>
          <p:cNvPr id="7" name="Slide Number Placeholder 6"/>
          <p:cNvSpPr>
            <a:spLocks noGrp="1"/>
          </p:cNvSpPr>
          <p:nvPr>
            <p:ph type="sldNum" sz="quarter" idx="12"/>
          </p:nvPr>
        </p:nvSpPr>
        <p:spPr/>
        <p:txBody>
          <a:bodyPr/>
          <a:lstStyle/>
          <a:p>
            <a:pPr>
              <a:defRPr/>
            </a:pPr>
            <a:fld id="{75B5F1D7-8AC9-44AE-8E90-0A6BA647BB27}"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1093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l-GR"/>
              <a:t>Στυλ κύριου τίτλου</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a:defRPr/>
            </a:pPr>
            <a:fld id="{6CAE4966-2EBE-4DF1-811A-6ECE46ACFD78}" type="datetime1">
              <a:rPr lang="el-GR" smtClean="0">
                <a:solidFill>
                  <a:prstClr val="black"/>
                </a:solidFill>
              </a:rPr>
              <a:pPr>
                <a:defRPr/>
              </a:pPr>
              <a:t>18/2/2022</a:t>
            </a:fld>
            <a:endParaRPr lang="el-GR">
              <a:solidFill>
                <a:prstClr val="black"/>
              </a:solidFill>
            </a:endParaRPr>
          </a:p>
        </p:txBody>
      </p:sp>
      <p:sp>
        <p:nvSpPr>
          <p:cNvPr id="6" name="Footer Placeholder 5"/>
          <p:cNvSpPr>
            <a:spLocks noGrp="1"/>
          </p:cNvSpPr>
          <p:nvPr>
            <p:ph type="ftr" sz="quarter" idx="11"/>
          </p:nvPr>
        </p:nvSpPr>
        <p:spPr/>
        <p:txBody>
          <a:bodyPr/>
          <a:lstStyle/>
          <a:p>
            <a:pPr>
              <a:defRPr/>
            </a:pPr>
            <a:endParaRPr lang="el-GR">
              <a:solidFill>
                <a:prstClr val="black"/>
              </a:solidFill>
            </a:endParaRPr>
          </a:p>
        </p:txBody>
      </p:sp>
      <p:sp>
        <p:nvSpPr>
          <p:cNvPr id="7" name="Slide Number Placeholder 6"/>
          <p:cNvSpPr>
            <a:spLocks noGrp="1"/>
          </p:cNvSpPr>
          <p:nvPr>
            <p:ph type="sldNum" sz="quarter" idx="12"/>
          </p:nvPr>
        </p:nvSpPr>
        <p:spPr/>
        <p:txBody>
          <a:bodyPr/>
          <a:lstStyle/>
          <a:p>
            <a:pPr>
              <a:defRPr/>
            </a:pPr>
            <a:fld id="{3E0F476D-A692-4C97-958A-476CEC5978E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40350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E2C1BE29-E5F6-4A4C-B11E-09B22E13DA54}" type="datetime1">
              <a:rPr lang="el-GR" smtClean="0">
                <a:solidFill>
                  <a:prstClr val="black"/>
                </a:solidFill>
              </a:rPr>
              <a:pPr>
                <a:defRPr/>
              </a:pPr>
              <a:t>18/2/2022</a:t>
            </a:fld>
            <a:endParaRPr lang="el-GR">
              <a:solidFill>
                <a:prstClr val="black"/>
              </a:solidFill>
            </a:endParaRP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l-GR">
              <a:solidFill>
                <a:prstClr val="black"/>
              </a:solidFill>
            </a:endParaRP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C937A91E-3F73-4C4E-ABCE-382CD347931A}"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2466460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gpa4@aegean.g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692400" y="2391388"/>
            <a:ext cx="6815138" cy="751580"/>
          </a:xfrm>
        </p:spPr>
        <p:txBody>
          <a:bodyPr rtlCol="0">
            <a:normAutofit fontScale="90000"/>
          </a:bodyPr>
          <a:lstStyle/>
          <a:p>
            <a:pPr algn="ctr" fontAlgn="auto">
              <a:spcAft>
                <a:spcPts val="0"/>
              </a:spcAft>
              <a:defRPr/>
            </a:pPr>
            <a:br>
              <a:rPr lang="el-GR" sz="2000" dirty="0">
                <a:solidFill>
                  <a:schemeClr val="tx1">
                    <a:lumMod val="85000"/>
                    <a:lumOff val="15000"/>
                  </a:schemeClr>
                </a:solidFill>
                <a:latin typeface="Cambria" panose="02040503050406030204" pitchFamily="18" charset="0"/>
              </a:rPr>
            </a:br>
            <a:br>
              <a:rPr lang="el-GR" sz="2000" dirty="0">
                <a:solidFill>
                  <a:schemeClr val="tx1">
                    <a:lumMod val="85000"/>
                    <a:lumOff val="15000"/>
                  </a:schemeClr>
                </a:solidFill>
                <a:latin typeface="Cambria" panose="02040503050406030204" pitchFamily="18" charset="0"/>
              </a:rPr>
            </a:br>
            <a:r>
              <a:rPr lang="el-GR" sz="2000" dirty="0">
                <a:solidFill>
                  <a:schemeClr val="accent3">
                    <a:lumMod val="75000"/>
                  </a:schemeClr>
                </a:solidFill>
                <a:latin typeface="Cambria" panose="02040503050406030204" pitchFamily="18" charset="0"/>
              </a:rPr>
              <a:t>ΠΑΝΕΠΙΣΤΗΜΙΟ ΑΙΓΑΙΟΥ</a:t>
            </a:r>
            <a:br>
              <a:rPr lang="el-GR" sz="2000" dirty="0">
                <a:solidFill>
                  <a:schemeClr val="accent3">
                    <a:lumMod val="75000"/>
                  </a:schemeClr>
                </a:solidFill>
                <a:latin typeface="Cambria" panose="02040503050406030204" pitchFamily="18" charset="0"/>
              </a:rPr>
            </a:br>
            <a:r>
              <a:rPr lang="el-GR" sz="2000" dirty="0">
                <a:solidFill>
                  <a:schemeClr val="accent3">
                    <a:lumMod val="75000"/>
                  </a:schemeClr>
                </a:solidFill>
                <a:latin typeface="Cambria" panose="02040503050406030204" pitchFamily="18" charset="0"/>
              </a:rPr>
              <a:t>ΓΡΑΦΕΙΟ ΠΡΑΚΤΙΚΗΣ ΑΣΚΗΣΗΣ</a:t>
            </a:r>
            <a:endParaRPr lang="el-GR" sz="2800" dirty="0">
              <a:solidFill>
                <a:schemeClr val="accent3">
                  <a:lumMod val="75000"/>
                </a:schemeClr>
              </a:solidFill>
              <a:latin typeface="Cambria" panose="02040503050406030204" pitchFamily="18" charset="0"/>
            </a:endParaRPr>
          </a:p>
        </p:txBody>
      </p:sp>
      <p:sp>
        <p:nvSpPr>
          <p:cNvPr id="16387" name="Υπότιτλος 2"/>
          <p:cNvSpPr>
            <a:spLocks noGrp="1"/>
          </p:cNvSpPr>
          <p:nvPr>
            <p:ph type="subTitle" idx="1"/>
          </p:nvPr>
        </p:nvSpPr>
        <p:spPr>
          <a:xfrm>
            <a:off x="2692400" y="3616581"/>
            <a:ext cx="6815138" cy="484187"/>
          </a:xfrm>
        </p:spPr>
        <p:txBody>
          <a:bodyPr>
            <a:normAutofit/>
          </a:bodyPr>
          <a:lstStyle/>
          <a:p>
            <a:pPr algn="ctr"/>
            <a:r>
              <a:rPr lang="el-GR" altLang="el-GR" sz="1600" dirty="0">
                <a:latin typeface="Cambria" panose="02040503050406030204" pitchFamily="18" charset="0"/>
              </a:rPr>
              <a:t>Ηλεκτρονική Παρουσίαση Προγράμματος Πρακτικής Άσκησης 202</a:t>
            </a:r>
            <a:r>
              <a:rPr lang="en-US" altLang="el-GR" sz="1600" dirty="0">
                <a:latin typeface="Cambria" panose="02040503050406030204" pitchFamily="18" charset="0"/>
              </a:rPr>
              <a:t>2</a:t>
            </a:r>
            <a:endParaRPr lang="el-GR" altLang="el-GR" sz="1600" dirty="0"/>
          </a:p>
        </p:txBody>
      </p:sp>
      <p:sp>
        <p:nvSpPr>
          <p:cNvPr id="16388" name="Υπότιτλος 2"/>
          <p:cNvSpPr txBox="1">
            <a:spLocks/>
          </p:cNvSpPr>
          <p:nvPr/>
        </p:nvSpPr>
        <p:spPr bwMode="auto">
          <a:xfrm>
            <a:off x="2819400" y="4095481"/>
            <a:ext cx="681513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defTabSz="45720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defTabSz="4572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defTabSz="4572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defTabSz="4572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fontAlgn="base">
              <a:buClr>
                <a:srgbClr val="83992A"/>
              </a:buClr>
              <a:buFont typeface="Arial" panose="020B0604020202020204" pitchFamily="34" charset="0"/>
              <a:buNone/>
            </a:pPr>
            <a:r>
              <a:rPr lang="el-GR" altLang="el-GR" sz="1800" dirty="0">
                <a:solidFill>
                  <a:prstClr val="black"/>
                </a:solidFill>
              </a:rPr>
              <a:t> 18 Φεβρουαρίου 2022</a:t>
            </a:r>
          </a:p>
        </p:txBody>
      </p:sp>
      <p:pic>
        <p:nvPicPr>
          <p:cNvPr id="4" name="Εικόνα 3"/>
          <p:cNvPicPr>
            <a:picLocks noChangeAspect="1"/>
          </p:cNvPicPr>
          <p:nvPr/>
        </p:nvPicPr>
        <p:blipFill>
          <a:blip r:embed="rId3"/>
          <a:stretch>
            <a:fillRect/>
          </a:stretch>
        </p:blipFill>
        <p:spPr>
          <a:xfrm>
            <a:off x="4366234" y="4574381"/>
            <a:ext cx="6256439" cy="830140"/>
          </a:xfrm>
          <a:prstGeom prst="rect">
            <a:avLst/>
          </a:prstGeom>
        </p:spPr>
      </p:pic>
      <p:pic>
        <p:nvPicPr>
          <p:cNvPr id="7" name="Εικόνα 6"/>
          <p:cNvPicPr/>
          <p:nvPr/>
        </p:nvPicPr>
        <p:blipFill>
          <a:blip r:embed="rId4">
            <a:extLst>
              <a:ext uri="{28A0092B-C50C-407E-A947-70E740481C1C}">
                <a14:useLocalDpi xmlns:a14="http://schemas.microsoft.com/office/drawing/2010/main" val="0"/>
              </a:ext>
            </a:extLst>
          </a:blip>
          <a:srcRect/>
          <a:stretch>
            <a:fillRect/>
          </a:stretch>
        </p:blipFill>
        <p:spPr bwMode="auto">
          <a:xfrm>
            <a:off x="5662413" y="1594123"/>
            <a:ext cx="696360" cy="636729"/>
          </a:xfrm>
          <a:prstGeom prst="rect">
            <a:avLst/>
          </a:prstGeom>
          <a:noFill/>
        </p:spPr>
      </p:pic>
    </p:spTree>
    <p:extLst>
      <p:ext uri="{BB962C8B-B14F-4D97-AF65-F5344CB8AC3E}">
        <p14:creationId xmlns:p14="http://schemas.microsoft.com/office/powerpoint/2010/main" val="285385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15FE95E8-20E2-40CA-B935-A12566F43149}" type="slidenum">
              <a:rPr lang="el-GR" smtClean="0">
                <a:solidFill>
                  <a:prstClr val="black"/>
                </a:solidFill>
              </a:rPr>
              <a:pPr>
                <a:defRPr/>
              </a:pPr>
              <a:t>10</a:t>
            </a:fld>
            <a:endParaRPr lang="el-GR">
              <a:solidFill>
                <a:prstClr val="black"/>
              </a:solidFill>
            </a:endParaRPr>
          </a:p>
        </p:txBody>
      </p:sp>
      <p:graphicFrame>
        <p:nvGraphicFramePr>
          <p:cNvPr id="8" name="Πίνακας 7"/>
          <p:cNvGraphicFramePr>
            <a:graphicFrameLocks noGrp="1"/>
          </p:cNvGraphicFramePr>
          <p:nvPr>
            <p:extLst>
              <p:ext uri="{D42A27DB-BD31-4B8C-83A1-F6EECF244321}">
                <p14:modId xmlns:p14="http://schemas.microsoft.com/office/powerpoint/2010/main" val="373385172"/>
              </p:ext>
            </p:extLst>
          </p:nvPr>
        </p:nvGraphicFramePr>
        <p:xfrm>
          <a:off x="2698243" y="3180969"/>
          <a:ext cx="5757545" cy="3178729"/>
        </p:xfrm>
        <a:graphic>
          <a:graphicData uri="http://schemas.openxmlformats.org/drawingml/2006/table">
            <a:tbl>
              <a:tblPr firstRow="1" firstCol="1" bandRow="1"/>
              <a:tblGrid>
                <a:gridCol w="2628900">
                  <a:extLst>
                    <a:ext uri="{9D8B030D-6E8A-4147-A177-3AD203B41FA5}">
                      <a16:colId xmlns:a16="http://schemas.microsoft.com/office/drawing/2014/main" val="20000"/>
                    </a:ext>
                  </a:extLst>
                </a:gridCol>
                <a:gridCol w="3128645">
                  <a:extLst>
                    <a:ext uri="{9D8B030D-6E8A-4147-A177-3AD203B41FA5}">
                      <a16:colId xmlns:a16="http://schemas.microsoft.com/office/drawing/2014/main" val="20001"/>
                    </a:ext>
                  </a:extLst>
                </a:gridCol>
              </a:tblGrid>
              <a:tr h="169993">
                <a:tc gridSpan="2">
                  <a:txBody>
                    <a:bodyPr/>
                    <a:lstStyle/>
                    <a:p>
                      <a:pPr>
                        <a:lnSpc>
                          <a:spcPct val="107000"/>
                        </a:lnSpc>
                        <a:spcAft>
                          <a:spcPts val="0"/>
                        </a:spcAft>
                      </a:pPr>
                      <a:r>
                        <a:rPr lang="el-GR" sz="12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10000"/>
                  </a:ext>
                </a:extLst>
              </a:tr>
              <a:tr h="937846">
                <a:tc gridSpan="2">
                  <a:txBody>
                    <a:bodyPr/>
                    <a:lstStyle/>
                    <a:p>
                      <a:pPr>
                        <a:lnSpc>
                          <a:spcPct val="107000"/>
                        </a:lnSpc>
                        <a:spcAft>
                          <a:spcPts val="0"/>
                        </a:spcAft>
                      </a:pPr>
                      <a:r>
                        <a:rPr lang="el-GR" sz="1600" b="1" u="sng" dirty="0">
                          <a:effectLst/>
                          <a:latin typeface="Calibri" panose="020F0502020204030204" pitchFamily="34" charset="0"/>
                          <a:ea typeface="Calibri" panose="020F0502020204030204" pitchFamily="34" charset="0"/>
                          <a:cs typeface="Calibri" panose="020F0502020204030204" pitchFamily="34" charset="0"/>
                        </a:rPr>
                        <a:t>Αντικείμενο/Τομέας Δραστηριότητας Φορέα Υποδοχής στον οποίο θα επιθυμούσα να πραγματοποιήσω την πρακτική μου άσκηση:</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z="1600" dirty="0">
                          <a:effectLst/>
                          <a:latin typeface="Calibri" panose="020F0502020204030204" pitchFamily="34" charset="0"/>
                          <a:ea typeface="Calibri" panose="020F0502020204030204" pitchFamily="34" charset="0"/>
                          <a:cs typeface="Calibri" panose="020F0502020204030204" pitchFamily="34" charset="0"/>
                        </a:rPr>
                        <a:t>(σε περίπτωση μη έκφρασης προσωπικής προτίμησης)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hMerge="1">
                  <a:txBody>
                    <a:bodyPr/>
                    <a:lstStyle/>
                    <a:p>
                      <a:endParaRPr lang="el-GR"/>
                    </a:p>
                  </a:txBody>
                  <a:tcPr/>
                </a:tc>
                <a:extLst>
                  <a:ext uri="{0D108BD9-81ED-4DB2-BD59-A6C34878D82A}">
                    <a16:rowId xmlns:a16="http://schemas.microsoft.com/office/drawing/2014/main" val="10001"/>
                  </a:ext>
                </a:extLst>
              </a:tr>
              <a:tr h="619730">
                <a:tc>
                  <a:txBody>
                    <a:bodyPr/>
                    <a:lstStyle/>
                    <a:p>
                      <a:pPr>
                        <a:lnSpc>
                          <a:spcPct val="107000"/>
                        </a:lnSpc>
                        <a:spcAft>
                          <a:spcPts val="0"/>
                        </a:spcAft>
                      </a:pPr>
                      <a:r>
                        <a:rPr lang="el-GR" sz="1600" dirty="0">
                          <a:effectLst/>
                          <a:latin typeface="Calibri" panose="020F0502020204030204" pitchFamily="34" charset="0"/>
                          <a:ea typeface="Calibri" panose="020F0502020204030204" pitchFamily="34" charset="0"/>
                          <a:cs typeface="Calibri" panose="020F0502020204030204" pitchFamily="34" charset="0"/>
                        </a:rPr>
                        <a:t>1</a:t>
                      </a:r>
                      <a:r>
                        <a:rPr lang="el-GR" sz="1600" baseline="30000" dirty="0">
                          <a:effectLst/>
                          <a:latin typeface="Calibri" panose="020F0502020204030204" pitchFamily="34" charset="0"/>
                          <a:ea typeface="Calibri" panose="020F0502020204030204" pitchFamily="34" charset="0"/>
                          <a:cs typeface="Calibri" panose="020F0502020204030204" pitchFamily="34" charset="0"/>
                        </a:rPr>
                        <a:t>η</a:t>
                      </a:r>
                      <a:r>
                        <a:rPr lang="el-GR" sz="1600" dirty="0">
                          <a:effectLst/>
                          <a:latin typeface="Calibri" panose="020F0502020204030204" pitchFamily="34" charset="0"/>
                          <a:ea typeface="Calibri" panose="020F0502020204030204" pitchFamily="34" charset="0"/>
                          <a:cs typeface="Calibri" panose="020F0502020204030204" pitchFamily="34" charset="0"/>
                        </a:rPr>
                        <a:t> προτίμηση:</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0"/>
                        </a:spcAft>
                      </a:pPr>
                      <a:r>
                        <a:rPr lang="el-GR" sz="1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Νομός/Πόλη:</a:t>
                      </a:r>
                      <a:endParaRPr lang="el-G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2"/>
                  </a:ext>
                </a:extLst>
              </a:tr>
              <a:tr h="669931">
                <a:tc>
                  <a:txBody>
                    <a:bodyPr/>
                    <a:lstStyle/>
                    <a:p>
                      <a:pPr>
                        <a:lnSpc>
                          <a:spcPct val="107000"/>
                        </a:lnSpc>
                        <a:spcAft>
                          <a:spcPts val="0"/>
                        </a:spcAft>
                      </a:pPr>
                      <a:r>
                        <a:rPr lang="el-GR" sz="1600" dirty="0">
                          <a:effectLst/>
                          <a:latin typeface="Calibri" panose="020F0502020204030204" pitchFamily="34" charset="0"/>
                          <a:ea typeface="Calibri" panose="020F0502020204030204" pitchFamily="34" charset="0"/>
                          <a:cs typeface="Calibri" panose="020F0502020204030204" pitchFamily="34" charset="0"/>
                        </a:rPr>
                        <a:t>2</a:t>
                      </a:r>
                      <a:r>
                        <a:rPr lang="el-GR" sz="1600" baseline="30000" dirty="0">
                          <a:effectLst/>
                          <a:latin typeface="Calibri" panose="020F0502020204030204" pitchFamily="34" charset="0"/>
                          <a:ea typeface="Calibri" panose="020F0502020204030204" pitchFamily="34" charset="0"/>
                          <a:cs typeface="Calibri" panose="020F0502020204030204" pitchFamily="34" charset="0"/>
                        </a:rPr>
                        <a:t>η</a:t>
                      </a:r>
                      <a:r>
                        <a:rPr lang="el-GR" sz="1600" dirty="0">
                          <a:effectLst/>
                          <a:latin typeface="Calibri" panose="020F0502020204030204" pitchFamily="34" charset="0"/>
                          <a:ea typeface="Calibri" panose="020F0502020204030204" pitchFamily="34" charset="0"/>
                          <a:cs typeface="Calibri" panose="020F0502020204030204" pitchFamily="34" charset="0"/>
                        </a:rPr>
                        <a:t> προτίμηση:</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l-GR" sz="1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Νομός/Πόλη:</a:t>
                      </a:r>
                      <a:endParaRPr kumimoji="0" lang="el-GR" sz="1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669931">
                <a:tc>
                  <a:txBody>
                    <a:bodyPr/>
                    <a:lstStyle/>
                    <a:p>
                      <a:pPr>
                        <a:lnSpc>
                          <a:spcPct val="107000"/>
                        </a:lnSpc>
                        <a:spcAft>
                          <a:spcPts val="0"/>
                        </a:spcAft>
                      </a:pPr>
                      <a:r>
                        <a:rPr lang="el-GR" sz="1600">
                          <a:effectLst/>
                          <a:latin typeface="Calibri" panose="020F0502020204030204" pitchFamily="34" charset="0"/>
                          <a:ea typeface="Calibri" panose="020F0502020204030204" pitchFamily="34" charset="0"/>
                          <a:cs typeface="Calibri" panose="020F0502020204030204" pitchFamily="34" charset="0"/>
                        </a:rPr>
                        <a:t>3</a:t>
                      </a:r>
                      <a:r>
                        <a:rPr lang="el-GR" sz="1600" baseline="30000">
                          <a:effectLst/>
                          <a:latin typeface="Calibri" panose="020F0502020204030204" pitchFamily="34" charset="0"/>
                          <a:ea typeface="Calibri" panose="020F0502020204030204" pitchFamily="34" charset="0"/>
                          <a:cs typeface="Calibri" panose="020F0502020204030204" pitchFamily="34" charset="0"/>
                        </a:rPr>
                        <a:t>η</a:t>
                      </a:r>
                      <a:r>
                        <a:rPr lang="el-GR" sz="1600">
                          <a:effectLst/>
                          <a:latin typeface="Calibri" panose="020F0502020204030204" pitchFamily="34" charset="0"/>
                          <a:ea typeface="Calibri" panose="020F0502020204030204" pitchFamily="34" charset="0"/>
                          <a:cs typeface="Calibri" panose="020F0502020204030204" pitchFamily="34" charset="0"/>
                        </a:rPr>
                        <a:t> προτίμηση:</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l-GR" sz="1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Νομός/Πόλη:</a:t>
                      </a:r>
                      <a:endParaRPr kumimoji="0" lang="el-GR" sz="1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0" name="Πίνακας 9"/>
          <p:cNvGraphicFramePr>
            <a:graphicFrameLocks noGrp="1"/>
          </p:cNvGraphicFramePr>
          <p:nvPr>
            <p:extLst>
              <p:ext uri="{D42A27DB-BD31-4B8C-83A1-F6EECF244321}">
                <p14:modId xmlns:p14="http://schemas.microsoft.com/office/powerpoint/2010/main" val="764619464"/>
              </p:ext>
            </p:extLst>
          </p:nvPr>
        </p:nvGraphicFramePr>
        <p:xfrm>
          <a:off x="2698242" y="745852"/>
          <a:ext cx="5757545" cy="2274783"/>
        </p:xfrm>
        <a:graphic>
          <a:graphicData uri="http://schemas.openxmlformats.org/drawingml/2006/table">
            <a:tbl>
              <a:tblPr firstRow="1" firstCol="1" bandRow="1"/>
              <a:tblGrid>
                <a:gridCol w="5757545">
                  <a:extLst>
                    <a:ext uri="{9D8B030D-6E8A-4147-A177-3AD203B41FA5}">
                      <a16:colId xmlns:a16="http://schemas.microsoft.com/office/drawing/2014/main" val="20000"/>
                    </a:ext>
                  </a:extLst>
                </a:gridCol>
              </a:tblGrid>
              <a:tr h="304060">
                <a:tc>
                  <a:txBody>
                    <a:bodyPr/>
                    <a:lstStyle/>
                    <a:p>
                      <a:pPr>
                        <a:lnSpc>
                          <a:spcPct val="107000"/>
                        </a:lnSpc>
                        <a:spcAft>
                          <a:spcPts val="0"/>
                        </a:spcAft>
                      </a:pPr>
                      <a:r>
                        <a:rPr lang="el-GR" sz="1600" b="1" u="sng" dirty="0">
                          <a:effectLst/>
                          <a:latin typeface="Calibri" panose="020F0502020204030204" pitchFamily="34" charset="0"/>
                          <a:ea typeface="Calibri" panose="020F0502020204030204" pitchFamily="34" charset="0"/>
                          <a:cs typeface="Calibri" panose="020F0502020204030204" pitchFamily="34" charset="0"/>
                        </a:rPr>
                        <a:t>Προτεινόμενος Φορέας Υποδοχής από την/τον φοιτήτρια/ή</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0"/>
                  </a:ext>
                </a:extLst>
              </a:tr>
              <a:tr h="318135">
                <a:tc>
                  <a:txBody>
                    <a:bodyPr/>
                    <a:lstStyle/>
                    <a:p>
                      <a:pPr>
                        <a:lnSpc>
                          <a:spcPct val="107000"/>
                        </a:lnSpc>
                        <a:spcAft>
                          <a:spcPts val="0"/>
                        </a:spcAft>
                      </a:pPr>
                      <a:r>
                        <a:rPr lang="el-GR" sz="1600" dirty="0">
                          <a:effectLst/>
                          <a:latin typeface="Calibri" panose="020F0502020204030204" pitchFamily="34" charset="0"/>
                          <a:ea typeface="Calibri" panose="020F0502020204030204" pitchFamily="34" charset="0"/>
                          <a:cs typeface="Calibri" panose="020F0502020204030204" pitchFamily="34" charset="0"/>
                        </a:rPr>
                        <a:t>Επωνυμία Φορέα:</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1326515" algn="l"/>
                        </a:tabLst>
                      </a:pPr>
                      <a:r>
                        <a:rPr lang="el-GR" sz="1600" b="1" dirty="0">
                          <a:effectLst/>
                          <a:latin typeface="Calibri" panose="020F0502020204030204" pitchFamily="34" charset="0"/>
                          <a:ea typeface="Calibri" panose="020F0502020204030204" pitchFamily="34" charset="0"/>
                          <a:cs typeface="Calibri" panose="020F0502020204030204" pitchFamily="34"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292100">
                <a:tc>
                  <a:txBody>
                    <a:bodyPr/>
                    <a:lstStyle/>
                    <a:p>
                      <a:pPr>
                        <a:lnSpc>
                          <a:spcPct val="107000"/>
                        </a:lnSpc>
                        <a:spcAft>
                          <a:spcPts val="0"/>
                        </a:spcAft>
                      </a:pPr>
                      <a:r>
                        <a:rPr lang="el-GR" sz="1600" dirty="0">
                          <a:effectLst/>
                          <a:latin typeface="Calibri" panose="020F0502020204030204" pitchFamily="34" charset="0"/>
                          <a:ea typeface="Calibri" panose="020F0502020204030204" pitchFamily="34" charset="0"/>
                          <a:cs typeface="Calibri" panose="020F0502020204030204" pitchFamily="34" charset="0"/>
                        </a:rPr>
                        <a:t>Ονοματεπώνυμο </a:t>
                      </a:r>
                      <a:r>
                        <a:rPr lang="el-GR" sz="1600" dirty="0" err="1">
                          <a:effectLst/>
                          <a:latin typeface="Calibri" panose="020F0502020204030204" pitchFamily="34" charset="0"/>
                          <a:ea typeface="Calibri" panose="020F0502020204030204" pitchFamily="34" charset="0"/>
                          <a:cs typeface="Calibri" panose="020F0502020204030204" pitchFamily="34" charset="0"/>
                        </a:rPr>
                        <a:t>Υπευθύνης</a:t>
                      </a:r>
                      <a:r>
                        <a:rPr lang="el-GR" sz="1600" dirty="0">
                          <a:effectLst/>
                          <a:latin typeface="Calibri" panose="020F0502020204030204" pitchFamily="34" charset="0"/>
                          <a:ea typeface="Calibri" panose="020F0502020204030204" pitchFamily="34" charset="0"/>
                          <a:cs typeface="Calibri" panose="020F0502020204030204" pitchFamily="34" charset="0"/>
                        </a:rPr>
                        <a:t>/ου:</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2"/>
                  </a:ext>
                </a:extLst>
              </a:tr>
              <a:tr h="292100">
                <a:tc>
                  <a:txBody>
                    <a:bodyPr/>
                    <a:lstStyle/>
                    <a:p>
                      <a:pPr>
                        <a:lnSpc>
                          <a:spcPct val="107000"/>
                        </a:lnSpc>
                        <a:spcAft>
                          <a:spcPts val="0"/>
                        </a:spcAft>
                      </a:pPr>
                      <a:r>
                        <a:rPr lang="el-GR" sz="1600" dirty="0">
                          <a:effectLst/>
                          <a:latin typeface="Calibri" panose="020F0502020204030204" pitchFamily="34" charset="0"/>
                          <a:ea typeface="Calibri" panose="020F0502020204030204" pitchFamily="34" charset="0"/>
                          <a:cs typeface="Calibri" panose="020F0502020204030204" pitchFamily="34" charset="0"/>
                        </a:rPr>
                        <a:t>Διεύθυνση/ Πόλη/Τ.Κ.:</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292100">
                <a:tc>
                  <a:txBody>
                    <a:bodyPr/>
                    <a:lstStyle/>
                    <a:p>
                      <a:pPr>
                        <a:lnSpc>
                          <a:spcPct val="107000"/>
                        </a:lnSpc>
                        <a:spcAft>
                          <a:spcPts val="0"/>
                        </a:spcAft>
                      </a:pPr>
                      <a:r>
                        <a:rPr lang="el-GR" sz="1600" dirty="0">
                          <a:effectLst/>
                          <a:latin typeface="Calibri" panose="020F0502020204030204" pitchFamily="34" charset="0"/>
                          <a:ea typeface="Calibri" panose="020F0502020204030204" pitchFamily="34" charset="0"/>
                          <a:cs typeface="Calibri" panose="020F0502020204030204" pitchFamily="34" charset="0"/>
                        </a:rPr>
                        <a:t>Τηλέφωνο:</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4"/>
                  </a:ext>
                </a:extLst>
              </a:tr>
              <a:tr h="292100">
                <a:tc>
                  <a:txBody>
                    <a:bodyPr/>
                    <a:lstStyle/>
                    <a:p>
                      <a:pPr>
                        <a:lnSpc>
                          <a:spcPct val="107000"/>
                        </a:lnSpc>
                        <a:spcAft>
                          <a:spcPts val="0"/>
                        </a:spcAft>
                        <a:tabLst>
                          <a:tab pos="1184910" algn="l"/>
                        </a:tabLst>
                      </a:pPr>
                      <a:r>
                        <a:rPr lang="en-US" sz="1600" dirty="0">
                          <a:effectLst/>
                          <a:latin typeface="Calibri" panose="020F0502020204030204" pitchFamily="34" charset="0"/>
                          <a:ea typeface="Calibri" panose="020F0502020204030204" pitchFamily="34" charset="0"/>
                          <a:cs typeface="Calibri" panose="020F0502020204030204" pitchFamily="34" charset="0"/>
                        </a:rPr>
                        <a:t>E-mail</a:t>
                      </a:r>
                      <a:r>
                        <a:rPr lang="el-GR" sz="1600" dirty="0">
                          <a:effectLst/>
                          <a:latin typeface="Calibri" panose="020F0502020204030204" pitchFamily="34" charset="0"/>
                          <a:ea typeface="Calibri" panose="020F0502020204030204" pitchFamily="34" charset="0"/>
                          <a:cs typeface="Calibri" panose="020F0502020204030204" pitchFamily="34"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292100">
                <a:tc>
                  <a:txBody>
                    <a:bodyPr/>
                    <a:lstStyle/>
                    <a:p>
                      <a:pPr>
                        <a:lnSpc>
                          <a:spcPct val="107000"/>
                        </a:lnSpc>
                        <a:spcAft>
                          <a:spcPts val="0"/>
                        </a:spcAft>
                      </a:pPr>
                      <a:r>
                        <a:rPr lang="el-GR" sz="1600" dirty="0">
                          <a:effectLst/>
                          <a:latin typeface="Calibri" panose="020F0502020204030204" pitchFamily="34" charset="0"/>
                          <a:ea typeface="Calibri" panose="020F0502020204030204" pitchFamily="34" charset="0"/>
                          <a:cs typeface="Calibri" panose="020F0502020204030204" pitchFamily="34" charset="0"/>
                        </a:rPr>
                        <a:t>Κωδικός Θέσης στο σύστημα ΑΤΛΑΣ: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2" name="Αριστερό βέλος 11"/>
          <p:cNvSpPr/>
          <p:nvPr/>
        </p:nvSpPr>
        <p:spPr>
          <a:xfrm>
            <a:off x="6740053" y="4382530"/>
            <a:ext cx="892041" cy="3472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Αριστερό βέλος 14"/>
          <p:cNvSpPr/>
          <p:nvPr/>
        </p:nvSpPr>
        <p:spPr>
          <a:xfrm>
            <a:off x="6740053" y="5023866"/>
            <a:ext cx="892041" cy="3472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Αριστερό βέλος 15"/>
          <p:cNvSpPr/>
          <p:nvPr/>
        </p:nvSpPr>
        <p:spPr>
          <a:xfrm>
            <a:off x="6740053" y="5691782"/>
            <a:ext cx="892041" cy="3472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2"/>
          <a:stretch>
            <a:fillRect/>
          </a:stretch>
        </p:blipFill>
        <p:spPr>
          <a:xfrm>
            <a:off x="0" y="0"/>
            <a:ext cx="12192000" cy="6858000"/>
          </a:xfrm>
          <a:prstGeom prst="rect">
            <a:avLst/>
          </a:prstGeom>
        </p:spPr>
      </p:pic>
      <p:sp>
        <p:nvSpPr>
          <p:cNvPr id="5" name="Έλλειψη 4"/>
          <p:cNvSpPr/>
          <p:nvPr/>
        </p:nvSpPr>
        <p:spPr>
          <a:xfrm>
            <a:off x="2311862" y="4926226"/>
            <a:ext cx="1383957" cy="5919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Δεξιό βέλος 5"/>
          <p:cNvSpPr/>
          <p:nvPr/>
        </p:nvSpPr>
        <p:spPr>
          <a:xfrm>
            <a:off x="1334529" y="5023866"/>
            <a:ext cx="873211" cy="418935"/>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49871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pPr>
              <a:defRPr/>
            </a:pPr>
            <a:fld id="{15FE95E8-20E2-40CA-B935-A12566F43149}" type="slidenum">
              <a:rPr lang="el-GR" smtClean="0">
                <a:solidFill>
                  <a:prstClr val="black"/>
                </a:solidFill>
              </a:rPr>
              <a:pPr>
                <a:defRPr/>
              </a:pPr>
              <a:t>11</a:t>
            </a:fld>
            <a:endParaRPr lang="el-GR">
              <a:solidFill>
                <a:prstClr val="black"/>
              </a:solidFill>
            </a:endParaRPr>
          </a:p>
        </p:txBody>
      </p:sp>
      <p:pic>
        <p:nvPicPr>
          <p:cNvPr id="5" name="Εικόνα 4"/>
          <p:cNvPicPr>
            <a:picLocks noChangeAspect="1"/>
          </p:cNvPicPr>
          <p:nvPr/>
        </p:nvPicPr>
        <p:blipFill>
          <a:blip r:embed="rId2"/>
          <a:stretch>
            <a:fillRect/>
          </a:stretch>
        </p:blipFill>
        <p:spPr>
          <a:xfrm>
            <a:off x="0" y="0"/>
            <a:ext cx="12192000" cy="6858000"/>
          </a:xfrm>
          <a:prstGeom prst="rect">
            <a:avLst/>
          </a:prstGeom>
        </p:spPr>
      </p:pic>
      <p:sp>
        <p:nvSpPr>
          <p:cNvPr id="6" name="Έλλειψη 5"/>
          <p:cNvSpPr/>
          <p:nvPr/>
        </p:nvSpPr>
        <p:spPr>
          <a:xfrm>
            <a:off x="4036541" y="3863546"/>
            <a:ext cx="4530810" cy="5354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Δεξιό βέλος 6"/>
          <p:cNvSpPr/>
          <p:nvPr/>
        </p:nvSpPr>
        <p:spPr>
          <a:xfrm rot="10800000">
            <a:off x="8704304" y="3933865"/>
            <a:ext cx="826874" cy="394820"/>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83003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pPr>
              <a:defRPr/>
            </a:pPr>
            <a:fld id="{15FE95E8-20E2-40CA-B935-A12566F43149}" type="slidenum">
              <a:rPr lang="el-GR" smtClean="0">
                <a:solidFill>
                  <a:prstClr val="black"/>
                </a:solidFill>
              </a:rPr>
              <a:pPr>
                <a:defRPr/>
              </a:pPr>
              <a:t>12</a:t>
            </a:fld>
            <a:endParaRPr lang="el-GR">
              <a:solidFill>
                <a:prstClr val="black"/>
              </a:solidFill>
            </a:endParaRPr>
          </a:p>
        </p:txBody>
      </p:sp>
      <p:pic>
        <p:nvPicPr>
          <p:cNvPr id="5" name="Εικόνα 4"/>
          <p:cNvPicPr>
            <a:picLocks noChangeAspect="1"/>
          </p:cNvPicPr>
          <p:nvPr/>
        </p:nvPicPr>
        <p:blipFill>
          <a:blip r:embed="rId2"/>
          <a:stretch>
            <a:fillRect/>
          </a:stretch>
        </p:blipFill>
        <p:spPr>
          <a:xfrm>
            <a:off x="0" y="0"/>
            <a:ext cx="12192000" cy="6858000"/>
          </a:xfrm>
          <a:prstGeom prst="rect">
            <a:avLst/>
          </a:prstGeom>
        </p:spPr>
      </p:pic>
      <p:sp>
        <p:nvSpPr>
          <p:cNvPr id="8" name="Δεξιό βέλος 7"/>
          <p:cNvSpPr/>
          <p:nvPr/>
        </p:nvSpPr>
        <p:spPr>
          <a:xfrm>
            <a:off x="3517557" y="3210354"/>
            <a:ext cx="543698" cy="262925"/>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Δεξιό βέλος 8"/>
          <p:cNvSpPr/>
          <p:nvPr/>
        </p:nvSpPr>
        <p:spPr>
          <a:xfrm>
            <a:off x="3517557" y="2807429"/>
            <a:ext cx="543698" cy="262925"/>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70981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pPr>
              <a:defRPr/>
            </a:pPr>
            <a:fld id="{15FE95E8-20E2-40CA-B935-A12566F43149}" type="slidenum">
              <a:rPr lang="el-GR" smtClean="0">
                <a:solidFill>
                  <a:prstClr val="black"/>
                </a:solidFill>
              </a:rPr>
              <a:pPr>
                <a:defRPr/>
              </a:pPr>
              <a:t>13</a:t>
            </a:fld>
            <a:endParaRPr lang="el-GR">
              <a:solidFill>
                <a:prstClr val="black"/>
              </a:solidFill>
            </a:endParaRPr>
          </a:p>
        </p:txBody>
      </p:sp>
      <p:pic>
        <p:nvPicPr>
          <p:cNvPr id="5" name="Εικόνα 4"/>
          <p:cNvPicPr>
            <a:picLocks noChangeAspect="1"/>
          </p:cNvPicPr>
          <p:nvPr/>
        </p:nvPicPr>
        <p:blipFill>
          <a:blip r:embed="rId2"/>
          <a:stretch>
            <a:fillRect/>
          </a:stretch>
        </p:blipFill>
        <p:spPr>
          <a:xfrm>
            <a:off x="0" y="0"/>
            <a:ext cx="12192000" cy="6858000"/>
          </a:xfrm>
          <a:prstGeom prst="rect">
            <a:avLst/>
          </a:prstGeom>
        </p:spPr>
      </p:pic>
      <p:sp>
        <p:nvSpPr>
          <p:cNvPr id="6" name="Δεξιά αγκύλη 5"/>
          <p:cNvSpPr/>
          <p:nvPr/>
        </p:nvSpPr>
        <p:spPr>
          <a:xfrm rot="10800000">
            <a:off x="2360644" y="749642"/>
            <a:ext cx="777971" cy="2380735"/>
          </a:xfrm>
          <a:prstGeom prst="righ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8" name="Έλλειψη 7"/>
          <p:cNvSpPr/>
          <p:nvPr/>
        </p:nvSpPr>
        <p:spPr>
          <a:xfrm>
            <a:off x="36902" y="1474237"/>
            <a:ext cx="2323741" cy="10832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ln w="0"/>
                <a:solidFill>
                  <a:srgbClr val="FF0000"/>
                </a:solidFill>
                <a:effectLst>
                  <a:outerShdw blurRad="38100" dist="19050" dir="2700000" algn="tl" rotWithShape="0">
                    <a:schemeClr val="dk1">
                      <a:alpha val="40000"/>
                    </a:schemeClr>
                  </a:outerShdw>
                </a:effectLst>
              </a:rPr>
              <a:t>Συμπληρωμένα Πεδία</a:t>
            </a:r>
          </a:p>
        </p:txBody>
      </p:sp>
      <p:sp>
        <p:nvSpPr>
          <p:cNvPr id="9" name="Δεξιό βέλος 8"/>
          <p:cNvSpPr/>
          <p:nvPr/>
        </p:nvSpPr>
        <p:spPr>
          <a:xfrm>
            <a:off x="2239345" y="5790283"/>
            <a:ext cx="640197" cy="280650"/>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Δεξιό βέλος 9"/>
          <p:cNvSpPr/>
          <p:nvPr/>
        </p:nvSpPr>
        <p:spPr>
          <a:xfrm>
            <a:off x="2239346" y="4368340"/>
            <a:ext cx="640197" cy="280650"/>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Δεξιό βέλος 10"/>
          <p:cNvSpPr/>
          <p:nvPr/>
        </p:nvSpPr>
        <p:spPr>
          <a:xfrm>
            <a:off x="2239346" y="5110994"/>
            <a:ext cx="640197" cy="280650"/>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Δεξιό βέλος 11"/>
          <p:cNvSpPr/>
          <p:nvPr/>
        </p:nvSpPr>
        <p:spPr>
          <a:xfrm>
            <a:off x="2239344" y="3847682"/>
            <a:ext cx="640197" cy="280650"/>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Δεξιό βέλος 12"/>
          <p:cNvSpPr/>
          <p:nvPr/>
        </p:nvSpPr>
        <p:spPr>
          <a:xfrm>
            <a:off x="2239344" y="6392612"/>
            <a:ext cx="640197" cy="280650"/>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Δεξιό βέλος 13"/>
          <p:cNvSpPr/>
          <p:nvPr/>
        </p:nvSpPr>
        <p:spPr>
          <a:xfrm rot="10800000">
            <a:off x="9259076" y="4368340"/>
            <a:ext cx="640197" cy="280650"/>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Δεξιό βέλος 14"/>
          <p:cNvSpPr/>
          <p:nvPr/>
        </p:nvSpPr>
        <p:spPr>
          <a:xfrm rot="10800000">
            <a:off x="9259075" y="5094491"/>
            <a:ext cx="640197" cy="280650"/>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Δεξιό βέλος 15"/>
          <p:cNvSpPr/>
          <p:nvPr/>
        </p:nvSpPr>
        <p:spPr>
          <a:xfrm rot="10800000">
            <a:off x="9259075" y="5735013"/>
            <a:ext cx="640197" cy="280650"/>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Δεξιό βέλος 16"/>
          <p:cNvSpPr/>
          <p:nvPr/>
        </p:nvSpPr>
        <p:spPr>
          <a:xfrm rot="10800000">
            <a:off x="9259075" y="6392612"/>
            <a:ext cx="640197" cy="280650"/>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01638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pPr>
              <a:defRPr/>
            </a:pPr>
            <a:fld id="{15FE95E8-20E2-40CA-B935-A12566F43149}" type="slidenum">
              <a:rPr lang="el-GR" smtClean="0">
                <a:solidFill>
                  <a:prstClr val="black"/>
                </a:solidFill>
              </a:rPr>
              <a:pPr>
                <a:defRPr/>
              </a:pPr>
              <a:t>14</a:t>
            </a:fld>
            <a:endParaRPr lang="el-GR">
              <a:solidFill>
                <a:prstClr val="black"/>
              </a:solidFill>
            </a:endParaRPr>
          </a:p>
        </p:txBody>
      </p:sp>
      <p:pic>
        <p:nvPicPr>
          <p:cNvPr id="5" name="Εικόνα 4"/>
          <p:cNvPicPr>
            <a:picLocks noChangeAspect="1"/>
          </p:cNvPicPr>
          <p:nvPr/>
        </p:nvPicPr>
        <p:blipFill>
          <a:blip r:embed="rId2"/>
          <a:stretch>
            <a:fillRect/>
          </a:stretch>
        </p:blipFill>
        <p:spPr>
          <a:xfrm>
            <a:off x="0" y="0"/>
            <a:ext cx="12192000" cy="6858000"/>
          </a:xfrm>
          <a:prstGeom prst="rect">
            <a:avLst/>
          </a:prstGeom>
        </p:spPr>
      </p:pic>
      <p:sp>
        <p:nvSpPr>
          <p:cNvPr id="6" name="Δεξιό βέλος 5"/>
          <p:cNvSpPr/>
          <p:nvPr/>
        </p:nvSpPr>
        <p:spPr>
          <a:xfrm>
            <a:off x="2326174" y="1911856"/>
            <a:ext cx="640197" cy="280650"/>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Δεξιό βέλος 6"/>
          <p:cNvSpPr/>
          <p:nvPr/>
        </p:nvSpPr>
        <p:spPr>
          <a:xfrm>
            <a:off x="2341981" y="1394451"/>
            <a:ext cx="640197" cy="280650"/>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Δεξιό βέλος 7"/>
          <p:cNvSpPr/>
          <p:nvPr/>
        </p:nvSpPr>
        <p:spPr>
          <a:xfrm>
            <a:off x="2341981" y="978070"/>
            <a:ext cx="640197" cy="280650"/>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Δεξιό βέλος 8"/>
          <p:cNvSpPr/>
          <p:nvPr/>
        </p:nvSpPr>
        <p:spPr>
          <a:xfrm>
            <a:off x="2326173" y="2364103"/>
            <a:ext cx="640197" cy="280650"/>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36794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pPr>
              <a:defRPr/>
            </a:pPr>
            <a:fld id="{15FE95E8-20E2-40CA-B935-A12566F43149}" type="slidenum">
              <a:rPr lang="el-GR" smtClean="0">
                <a:solidFill>
                  <a:prstClr val="black"/>
                </a:solidFill>
              </a:rPr>
              <a:pPr>
                <a:defRPr/>
              </a:pPr>
              <a:t>15</a:t>
            </a:fld>
            <a:endParaRPr lang="el-GR">
              <a:solidFill>
                <a:prstClr val="black"/>
              </a:solidFill>
            </a:endParaRPr>
          </a:p>
        </p:txBody>
      </p:sp>
      <p:pic>
        <p:nvPicPr>
          <p:cNvPr id="5" name="Εικόνα 4"/>
          <p:cNvPicPr>
            <a:picLocks noChangeAspect="1"/>
          </p:cNvPicPr>
          <p:nvPr/>
        </p:nvPicPr>
        <p:blipFill>
          <a:blip r:embed="rId2"/>
          <a:stretch>
            <a:fillRect/>
          </a:stretch>
        </p:blipFill>
        <p:spPr>
          <a:xfrm>
            <a:off x="0" y="0"/>
            <a:ext cx="12192000" cy="6858000"/>
          </a:xfrm>
          <a:prstGeom prst="rect">
            <a:avLst/>
          </a:prstGeom>
        </p:spPr>
      </p:pic>
      <p:cxnSp>
        <p:nvCxnSpPr>
          <p:cNvPr id="8" name="Ευθεία γραμμή σύνδεσης 7"/>
          <p:cNvCxnSpPr/>
          <p:nvPr/>
        </p:nvCxnSpPr>
        <p:spPr>
          <a:xfrm>
            <a:off x="3209731" y="1343608"/>
            <a:ext cx="253792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a:off x="3209731" y="1822580"/>
            <a:ext cx="253792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V="1">
            <a:off x="3209731" y="2211355"/>
            <a:ext cx="3191069" cy="311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3278155" y="2677884"/>
            <a:ext cx="3411894" cy="1244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Δεξιό βέλος 13"/>
          <p:cNvSpPr/>
          <p:nvPr/>
        </p:nvSpPr>
        <p:spPr>
          <a:xfrm>
            <a:off x="2594163" y="2933810"/>
            <a:ext cx="475610" cy="201276"/>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Δεξιό βέλος 14"/>
          <p:cNvSpPr/>
          <p:nvPr/>
        </p:nvSpPr>
        <p:spPr>
          <a:xfrm>
            <a:off x="2594163" y="3406549"/>
            <a:ext cx="475610" cy="201276"/>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Έλλειψη 15"/>
          <p:cNvSpPr/>
          <p:nvPr/>
        </p:nvSpPr>
        <p:spPr>
          <a:xfrm>
            <a:off x="5404021" y="3920434"/>
            <a:ext cx="1383957" cy="5919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54332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pPr>
              <a:defRPr/>
            </a:pPr>
            <a:fld id="{15FE95E8-20E2-40CA-B935-A12566F43149}" type="slidenum">
              <a:rPr lang="el-GR" smtClean="0">
                <a:solidFill>
                  <a:prstClr val="black"/>
                </a:solidFill>
              </a:rPr>
              <a:pPr>
                <a:defRPr/>
              </a:pPr>
              <a:t>16</a:t>
            </a:fld>
            <a:endParaRPr lang="el-GR">
              <a:solidFill>
                <a:prstClr val="black"/>
              </a:solidFill>
            </a:endParaRPr>
          </a:p>
        </p:txBody>
      </p:sp>
      <p:pic>
        <p:nvPicPr>
          <p:cNvPr id="5" name="Εικόνα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4214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15FE95E8-20E2-40CA-B935-A12566F43149}" type="slidenum">
              <a:rPr lang="el-GR" smtClean="0"/>
              <a:pPr>
                <a:defRPr/>
              </a:pPr>
              <a:t>17</a:t>
            </a:fld>
            <a:endParaRPr lang="el-GR"/>
          </a:p>
        </p:txBody>
      </p:sp>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7435" y="3313568"/>
            <a:ext cx="3113314" cy="2144727"/>
          </a:xfrm>
          <a:prstGeom prst="rect">
            <a:avLst/>
          </a:prstGeom>
        </p:spPr>
      </p:pic>
      <p:sp>
        <p:nvSpPr>
          <p:cNvPr id="7" name="Επεξήγηση με στρογγυλεμένο παραλληλόγραμμο 6"/>
          <p:cNvSpPr/>
          <p:nvPr/>
        </p:nvSpPr>
        <p:spPr>
          <a:xfrm>
            <a:off x="3980282" y="1697384"/>
            <a:ext cx="2592533" cy="1616184"/>
          </a:xfrm>
          <a:prstGeom prst="wedgeRoundRectCallout">
            <a:avLst>
              <a:gd name="adj1" fmla="val -37560"/>
              <a:gd name="adj2" fmla="val 744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eaLnBrk="1" hangingPunct="1">
              <a:buNone/>
            </a:pPr>
            <a:r>
              <a:rPr lang="el-GR" sz="2000" b="1" dirty="0"/>
              <a:t>Πώς μπορώ να ενημερωθώ για τις διαθέσιμες θέσεις πρακτικής άσκησης?</a:t>
            </a:r>
            <a:r>
              <a:rPr lang="en-US" sz="2000" b="1" dirty="0"/>
              <a:t>  </a:t>
            </a:r>
            <a:endParaRPr lang="el-GR" sz="2000" b="1" dirty="0"/>
          </a:p>
        </p:txBody>
      </p:sp>
      <p:sp>
        <p:nvSpPr>
          <p:cNvPr id="8" name="Ψαλίδισμα μίας γωνίας του ορθογωνίου 7"/>
          <p:cNvSpPr/>
          <p:nvPr/>
        </p:nvSpPr>
        <p:spPr>
          <a:xfrm>
            <a:off x="6757712" y="3763727"/>
            <a:ext cx="3595963" cy="995881"/>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https://atlas.grnet.gr </a:t>
            </a:r>
            <a:endParaRPr lang="el-GR" sz="2800" b="1" dirty="0"/>
          </a:p>
        </p:txBody>
      </p:sp>
    </p:spTree>
    <p:extLst>
      <p:ext uri="{BB962C8B-B14F-4D97-AF65-F5344CB8AC3E}">
        <p14:creationId xmlns:p14="http://schemas.microsoft.com/office/powerpoint/2010/main" val="276026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84310" y="199522"/>
            <a:ext cx="10018713" cy="852443"/>
          </a:xfrm>
        </p:spPr>
        <p:txBody>
          <a:bodyPr/>
          <a:lstStyle/>
          <a:p>
            <a:r>
              <a:rPr lang="el-GR" dirty="0"/>
              <a:t>Ιδιωτικοί &amp; Δημόσιοι Φορείς</a:t>
            </a:r>
          </a:p>
        </p:txBody>
      </p:sp>
      <p:sp>
        <p:nvSpPr>
          <p:cNvPr id="3" name="Θέση περιεχομένου 2"/>
          <p:cNvSpPr>
            <a:spLocks noGrp="1"/>
          </p:cNvSpPr>
          <p:nvPr>
            <p:ph idx="1"/>
          </p:nvPr>
        </p:nvSpPr>
        <p:spPr>
          <a:xfrm>
            <a:off x="1484310" y="1715589"/>
            <a:ext cx="10018713" cy="4386108"/>
          </a:xfrm>
        </p:spPr>
        <p:txBody>
          <a:bodyPr>
            <a:normAutofit fontScale="32500" lnSpcReduction="20000"/>
          </a:bodyPr>
          <a:lstStyle/>
          <a:p>
            <a:pPr marL="0" indent="0">
              <a:buClr>
                <a:schemeClr val="accent6">
                  <a:lumMod val="75000"/>
                </a:schemeClr>
              </a:buClr>
              <a:buNone/>
              <a:defRPr/>
            </a:pPr>
            <a:r>
              <a:rPr lang="el-GR" sz="3700" b="1" dirty="0">
                <a:solidFill>
                  <a:schemeClr val="tx1">
                    <a:lumMod val="85000"/>
                    <a:lumOff val="15000"/>
                  </a:schemeClr>
                </a:solidFill>
                <a:latin typeface="Cambria" pitchFamily="18" charset="0"/>
              </a:rPr>
              <a:t>Δημόσιες  Σχολικές Μονάδες</a:t>
            </a:r>
          </a:p>
          <a:p>
            <a:pPr marL="0" indent="0" fontAlgn="auto">
              <a:buClr>
                <a:schemeClr val="accent6">
                  <a:lumMod val="75000"/>
                </a:schemeClr>
              </a:buClr>
              <a:buNone/>
              <a:defRPr/>
            </a:pPr>
            <a:r>
              <a:rPr lang="el-GR" sz="3700">
                <a:solidFill>
                  <a:schemeClr val="tx1">
                    <a:lumMod val="85000"/>
                    <a:lumOff val="15000"/>
                  </a:schemeClr>
                </a:solidFill>
                <a:latin typeface="Cambria" pitchFamily="18" charset="0"/>
              </a:rPr>
              <a:t>Ενδεικτικά το </a:t>
            </a:r>
            <a:r>
              <a:rPr lang="el-GR" sz="3700" dirty="0">
                <a:solidFill>
                  <a:schemeClr val="tx1">
                    <a:lumMod val="85000"/>
                    <a:lumOff val="15000"/>
                  </a:schemeClr>
                </a:solidFill>
                <a:latin typeface="Cambria" pitchFamily="18" charset="0"/>
              </a:rPr>
              <a:t>2018-2019 οι φοιτητές ασκήθηκαν σε:</a:t>
            </a:r>
          </a:p>
          <a:p>
            <a:pPr marL="285750" indent="-285750">
              <a:buFont typeface="Arial" panose="020B0604020202020204" pitchFamily="34" charset="0"/>
              <a:buChar char="•"/>
            </a:pPr>
            <a:r>
              <a:rPr lang="el-GR" sz="3700" dirty="0">
                <a:solidFill>
                  <a:schemeClr val="accent2">
                    <a:lumMod val="50000"/>
                  </a:schemeClr>
                </a:solidFill>
              </a:rPr>
              <a:t>1</a:t>
            </a:r>
            <a:r>
              <a:rPr lang="el-GR" sz="3700" baseline="30000" dirty="0">
                <a:solidFill>
                  <a:schemeClr val="accent2">
                    <a:lumMod val="50000"/>
                  </a:schemeClr>
                </a:solidFill>
              </a:rPr>
              <a:t>ο</a:t>
            </a:r>
            <a:r>
              <a:rPr lang="el-GR" sz="3700" dirty="0">
                <a:solidFill>
                  <a:schemeClr val="accent2">
                    <a:lumMod val="50000"/>
                  </a:schemeClr>
                </a:solidFill>
              </a:rPr>
              <a:t>  Πρότυπο Πειραματικό Δημοτικό Σχολείο Ρόδου</a:t>
            </a:r>
          </a:p>
          <a:p>
            <a:pPr marL="285750" indent="-285750">
              <a:buFont typeface="Arial" panose="020B0604020202020204" pitchFamily="34" charset="0"/>
              <a:buChar char="•"/>
            </a:pPr>
            <a:r>
              <a:rPr lang="el-GR" sz="3700" dirty="0">
                <a:solidFill>
                  <a:schemeClr val="accent2">
                    <a:lumMod val="50000"/>
                  </a:schemeClr>
                </a:solidFill>
              </a:rPr>
              <a:t>2</a:t>
            </a:r>
            <a:r>
              <a:rPr lang="el-GR" sz="3700" baseline="30000" dirty="0">
                <a:solidFill>
                  <a:schemeClr val="accent2">
                    <a:lumMod val="50000"/>
                  </a:schemeClr>
                </a:solidFill>
              </a:rPr>
              <a:t>ο</a:t>
            </a:r>
            <a:r>
              <a:rPr lang="el-GR" sz="3700" dirty="0">
                <a:solidFill>
                  <a:schemeClr val="accent2">
                    <a:lumMod val="50000"/>
                  </a:schemeClr>
                </a:solidFill>
              </a:rPr>
              <a:t>  Πρότυπο Πειραματικό Δημοτικό Σχολείο Ρόδου</a:t>
            </a:r>
          </a:p>
          <a:p>
            <a:pPr marL="285750" indent="-285750">
              <a:buFont typeface="Arial" panose="020B0604020202020204" pitchFamily="34" charset="0"/>
              <a:buChar char="•"/>
            </a:pPr>
            <a:r>
              <a:rPr lang="el-GR" sz="3700" dirty="0">
                <a:solidFill>
                  <a:schemeClr val="accent2">
                    <a:lumMod val="50000"/>
                  </a:schemeClr>
                </a:solidFill>
              </a:rPr>
              <a:t>3</a:t>
            </a:r>
            <a:r>
              <a:rPr lang="el-GR" sz="3700" baseline="30000" dirty="0">
                <a:solidFill>
                  <a:schemeClr val="accent2">
                    <a:lumMod val="50000"/>
                  </a:schemeClr>
                </a:solidFill>
              </a:rPr>
              <a:t>ο</a:t>
            </a:r>
            <a:r>
              <a:rPr lang="el-GR" sz="3700" dirty="0">
                <a:solidFill>
                  <a:schemeClr val="accent2">
                    <a:lumMod val="50000"/>
                  </a:schemeClr>
                </a:solidFill>
              </a:rPr>
              <a:t>   Δημοτικό Σχολείο Ρόδου</a:t>
            </a:r>
          </a:p>
          <a:p>
            <a:pPr marL="285750" indent="-285750">
              <a:buFont typeface="Arial" panose="020B0604020202020204" pitchFamily="34" charset="0"/>
              <a:buChar char="•"/>
            </a:pPr>
            <a:r>
              <a:rPr lang="el-GR" sz="3700" dirty="0">
                <a:solidFill>
                  <a:schemeClr val="accent2">
                    <a:lumMod val="50000"/>
                  </a:schemeClr>
                </a:solidFill>
              </a:rPr>
              <a:t>7</a:t>
            </a:r>
            <a:r>
              <a:rPr lang="el-GR" sz="3700" baseline="30000" dirty="0">
                <a:solidFill>
                  <a:schemeClr val="accent2">
                    <a:lumMod val="50000"/>
                  </a:schemeClr>
                </a:solidFill>
              </a:rPr>
              <a:t>ο</a:t>
            </a:r>
            <a:r>
              <a:rPr lang="el-GR" sz="3700" dirty="0">
                <a:solidFill>
                  <a:schemeClr val="accent2">
                    <a:lumMod val="50000"/>
                  </a:schemeClr>
                </a:solidFill>
              </a:rPr>
              <a:t>  Δημοτικό Σχολείο Ρόδου</a:t>
            </a:r>
          </a:p>
          <a:p>
            <a:pPr marL="285750" indent="-285750">
              <a:buFont typeface="Arial" panose="020B0604020202020204" pitchFamily="34" charset="0"/>
              <a:buChar char="•"/>
            </a:pPr>
            <a:r>
              <a:rPr lang="el-GR" sz="3700" dirty="0">
                <a:solidFill>
                  <a:schemeClr val="accent2">
                    <a:lumMod val="50000"/>
                  </a:schemeClr>
                </a:solidFill>
              </a:rPr>
              <a:t>8</a:t>
            </a:r>
            <a:r>
              <a:rPr lang="el-GR" sz="3700" baseline="30000" dirty="0">
                <a:solidFill>
                  <a:schemeClr val="accent2">
                    <a:lumMod val="50000"/>
                  </a:schemeClr>
                </a:solidFill>
              </a:rPr>
              <a:t>ο</a:t>
            </a:r>
            <a:r>
              <a:rPr lang="el-GR" sz="3700" dirty="0">
                <a:solidFill>
                  <a:schemeClr val="accent2">
                    <a:lumMod val="50000"/>
                  </a:schemeClr>
                </a:solidFill>
              </a:rPr>
              <a:t>  Δημοτικό Σχολείο Ρόδου</a:t>
            </a:r>
          </a:p>
          <a:p>
            <a:pPr marL="285750" indent="-285750">
              <a:buFont typeface="Arial" panose="020B0604020202020204" pitchFamily="34" charset="0"/>
              <a:buChar char="•"/>
            </a:pPr>
            <a:r>
              <a:rPr lang="el-GR" sz="3700" dirty="0">
                <a:solidFill>
                  <a:schemeClr val="accent2">
                    <a:lumMod val="50000"/>
                  </a:schemeClr>
                </a:solidFill>
              </a:rPr>
              <a:t>14</a:t>
            </a:r>
            <a:r>
              <a:rPr lang="el-GR" sz="3700" baseline="30000" dirty="0">
                <a:solidFill>
                  <a:schemeClr val="accent2">
                    <a:lumMod val="50000"/>
                  </a:schemeClr>
                </a:solidFill>
              </a:rPr>
              <a:t>ο</a:t>
            </a:r>
            <a:r>
              <a:rPr lang="el-GR" sz="3700" dirty="0">
                <a:solidFill>
                  <a:schemeClr val="accent2">
                    <a:lumMod val="50000"/>
                  </a:schemeClr>
                </a:solidFill>
              </a:rPr>
              <a:t>  Δημοτικό Σχολείο Ρόδου</a:t>
            </a:r>
          </a:p>
          <a:p>
            <a:pPr marL="0" indent="0" fontAlgn="auto">
              <a:buClr>
                <a:schemeClr val="accent6">
                  <a:lumMod val="75000"/>
                </a:schemeClr>
              </a:buClr>
              <a:buNone/>
              <a:defRPr/>
            </a:pPr>
            <a:endParaRPr lang="el-GR" sz="3700" dirty="0">
              <a:solidFill>
                <a:schemeClr val="tx1">
                  <a:lumMod val="85000"/>
                  <a:lumOff val="15000"/>
                </a:schemeClr>
              </a:solidFill>
              <a:latin typeface="Cambria" pitchFamily="18" charset="0"/>
            </a:endParaRPr>
          </a:p>
          <a:p>
            <a:pPr marL="0" indent="0" fontAlgn="auto">
              <a:buClr>
                <a:schemeClr val="accent6">
                  <a:lumMod val="75000"/>
                </a:schemeClr>
              </a:buClr>
              <a:buNone/>
              <a:defRPr/>
            </a:pPr>
            <a:r>
              <a:rPr lang="el-GR" sz="3700" b="1" dirty="0">
                <a:solidFill>
                  <a:schemeClr val="tx1">
                    <a:lumMod val="85000"/>
                    <a:lumOff val="15000"/>
                  </a:schemeClr>
                </a:solidFill>
                <a:latin typeface="Cambria" pitchFamily="18" charset="0"/>
              </a:rPr>
              <a:t>Ιδιωτικοί Φορείς</a:t>
            </a:r>
          </a:p>
          <a:p>
            <a:pPr>
              <a:buClr>
                <a:schemeClr val="accent6">
                  <a:lumMod val="75000"/>
                </a:schemeClr>
              </a:buClr>
              <a:defRPr/>
            </a:pPr>
            <a:r>
              <a:rPr lang="el-GR" sz="3700" dirty="0">
                <a:solidFill>
                  <a:schemeClr val="accent1">
                    <a:lumMod val="75000"/>
                  </a:schemeClr>
                </a:solidFill>
              </a:rPr>
              <a:t>Εκπαιδευτική Εταιρεία Ρόδου Α.Ε (ΚΟΛΛΕΓΙΟ ΡΟΔΟΥ)</a:t>
            </a:r>
          </a:p>
          <a:p>
            <a:pPr marL="285750" indent="-285750">
              <a:buFont typeface="Arial" panose="020B0604020202020204" pitchFamily="34" charset="0"/>
              <a:buChar char="•"/>
            </a:pPr>
            <a:r>
              <a:rPr lang="el-GR" sz="3700" dirty="0">
                <a:solidFill>
                  <a:schemeClr val="accent1">
                    <a:lumMod val="75000"/>
                  </a:schemeClr>
                </a:solidFill>
              </a:rPr>
              <a:t>Εκπαιδευτήρια Δωδεκανήσου ΑΕ (ΡΟΔΙΩΝ ΠΑΙΔΕΙΑ)</a:t>
            </a:r>
          </a:p>
          <a:p>
            <a:pPr>
              <a:buFont typeface="Arial" panose="020B0604020202020204" pitchFamily="34" charset="0"/>
              <a:buChar char="•"/>
            </a:pPr>
            <a:r>
              <a:rPr lang="el-GR" sz="3700" dirty="0">
                <a:solidFill>
                  <a:schemeClr val="accent1">
                    <a:lumMod val="75000"/>
                  </a:schemeClr>
                </a:solidFill>
              </a:rPr>
              <a:t>Εκπαιδευτικά κέντρα, </a:t>
            </a:r>
          </a:p>
          <a:p>
            <a:pPr>
              <a:buFont typeface="Arial" panose="020B0604020202020204" pitchFamily="34" charset="0"/>
              <a:buChar char="•"/>
            </a:pPr>
            <a:r>
              <a:rPr lang="el-GR" sz="3700" dirty="0">
                <a:solidFill>
                  <a:schemeClr val="accent1">
                    <a:lumMod val="75000"/>
                  </a:schemeClr>
                </a:solidFill>
              </a:rPr>
              <a:t>Κέντρα Δημιουργικής Απασχόλησης,</a:t>
            </a:r>
          </a:p>
          <a:p>
            <a:pPr>
              <a:buFont typeface="Arial" panose="020B0604020202020204" pitchFamily="34" charset="0"/>
              <a:buChar char="•"/>
            </a:pPr>
            <a:r>
              <a:rPr lang="el-GR" sz="3700" dirty="0">
                <a:solidFill>
                  <a:schemeClr val="accent1">
                    <a:lumMod val="75000"/>
                  </a:schemeClr>
                </a:solidFill>
              </a:rPr>
              <a:t> Ιδρύματα Παιδικής Μέριμνας,</a:t>
            </a:r>
          </a:p>
          <a:p>
            <a:pPr>
              <a:buFont typeface="Arial" panose="020B0604020202020204" pitchFamily="34" charset="0"/>
              <a:buChar char="•"/>
            </a:pPr>
            <a:r>
              <a:rPr lang="el-GR" sz="3700" dirty="0">
                <a:solidFill>
                  <a:schemeClr val="accent1">
                    <a:lumMod val="75000"/>
                  </a:schemeClr>
                </a:solidFill>
              </a:rPr>
              <a:t>Παιδικά μουσεία κλπ. </a:t>
            </a:r>
          </a:p>
          <a:p>
            <a:endParaRPr lang="el-GR" sz="1800" b="0" i="0" u="none" strike="noStrike" baseline="0" dirty="0">
              <a:solidFill>
                <a:srgbClr val="000000"/>
              </a:solidFill>
              <a:latin typeface="Book Antiqua" panose="02040602050305030304" pitchFamily="18" charset="0"/>
            </a:endParaRPr>
          </a:p>
          <a:p>
            <a:pPr marL="285750" indent="-285750">
              <a:buFont typeface="Arial" panose="020B0604020202020204" pitchFamily="34" charset="0"/>
              <a:buChar char="•"/>
            </a:pPr>
            <a:endParaRPr lang="el-GR" sz="2600" dirty="0">
              <a:solidFill>
                <a:srgbClr val="002060"/>
              </a:solidFill>
            </a:endParaRPr>
          </a:p>
          <a:p>
            <a:pPr marL="0" indent="0">
              <a:buNone/>
            </a:pPr>
            <a:endParaRPr lang="el-GR" b="1" u="sng" dirty="0"/>
          </a:p>
        </p:txBody>
      </p:sp>
      <p:sp>
        <p:nvSpPr>
          <p:cNvPr id="4" name="Θέση αριθμού διαφάνειας 3"/>
          <p:cNvSpPr>
            <a:spLocks noGrp="1"/>
          </p:cNvSpPr>
          <p:nvPr>
            <p:ph type="sldNum" sz="quarter" idx="12"/>
          </p:nvPr>
        </p:nvSpPr>
        <p:spPr/>
        <p:txBody>
          <a:bodyPr/>
          <a:lstStyle/>
          <a:p>
            <a:pPr>
              <a:defRPr/>
            </a:pPr>
            <a:fld id="{15FE95E8-20E2-40CA-B935-A12566F43149}"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4273168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Θέση αριθμού διαφάνειας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36D35852-AFF8-4B6F-996E-C4EB821FF1B5}" type="slidenum">
              <a:rPr lang="el-GR" altLang="el-GR"/>
              <a:pPr fontAlgn="base">
                <a:spcBef>
                  <a:spcPct val="0"/>
                </a:spcBef>
                <a:spcAft>
                  <a:spcPct val="0"/>
                </a:spcAft>
              </a:pPr>
              <a:t>19</a:t>
            </a:fld>
            <a:endParaRPr lang="el-GR" altLang="el-GR"/>
          </a:p>
        </p:txBody>
      </p:sp>
      <p:pic>
        <p:nvPicPr>
          <p:cNvPr id="24579" name="Εικόνα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12284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Ραβδωτό δεξιό βέλος 10"/>
          <p:cNvSpPr/>
          <p:nvPr/>
        </p:nvSpPr>
        <p:spPr>
          <a:xfrm>
            <a:off x="7380288" y="1449388"/>
            <a:ext cx="554037" cy="268287"/>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3" name="9 - Έλλειψη"/>
          <p:cNvSpPr/>
          <p:nvPr/>
        </p:nvSpPr>
        <p:spPr>
          <a:xfrm>
            <a:off x="8081963" y="1319213"/>
            <a:ext cx="1139825" cy="398462"/>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Tree>
    <p:extLst>
      <p:ext uri="{BB962C8B-B14F-4D97-AF65-F5344CB8AC3E}">
        <p14:creationId xmlns:p14="http://schemas.microsoft.com/office/powerpoint/2010/main" val="2810714389"/>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0" y="982663"/>
            <a:ext cx="9601200" cy="933223"/>
          </a:xfrm>
        </p:spPr>
        <p:txBody>
          <a:bodyPr/>
          <a:lstStyle/>
          <a:p>
            <a:r>
              <a:rPr lang="el-GR" altLang="en-US" sz="3600" dirty="0">
                <a:solidFill>
                  <a:schemeClr val="tx1">
                    <a:lumMod val="85000"/>
                    <a:lumOff val="15000"/>
                  </a:schemeClr>
                </a:solidFill>
                <a:latin typeface="Cambria" pitchFamily="18" charset="0"/>
              </a:rPr>
              <a:t>Οφέλη Πρακτικής Άσκησης</a:t>
            </a:r>
            <a:endParaRPr lang="el-GR" sz="3600" dirty="0"/>
          </a:p>
        </p:txBody>
      </p:sp>
      <p:sp>
        <p:nvSpPr>
          <p:cNvPr id="3" name="Θέση περιεχομένου 2"/>
          <p:cNvSpPr>
            <a:spLocks noGrp="1"/>
          </p:cNvSpPr>
          <p:nvPr>
            <p:ph idx="1"/>
          </p:nvPr>
        </p:nvSpPr>
        <p:spPr/>
        <p:txBody>
          <a:bodyPr/>
          <a:lstStyle/>
          <a:p>
            <a:pPr>
              <a:buFont typeface="Wingdings" panose="05000000000000000000" pitchFamily="2" charset="2"/>
              <a:buChar char="Ø"/>
            </a:pPr>
            <a:r>
              <a:rPr lang="el-GR" sz="2600" dirty="0"/>
              <a:t>Πρακτική εφαρμογή θεωρητικών γνώσεων</a:t>
            </a:r>
          </a:p>
          <a:p>
            <a:pPr>
              <a:buFont typeface="Wingdings" panose="05000000000000000000" pitchFamily="2" charset="2"/>
              <a:buChar char="Ø"/>
            </a:pPr>
            <a:r>
              <a:rPr lang="el-GR" sz="2600" dirty="0"/>
              <a:t>Ομαλότερη ένταξη στον εργασιακό χώρο</a:t>
            </a:r>
          </a:p>
          <a:p>
            <a:pPr>
              <a:buFont typeface="Wingdings" panose="05000000000000000000" pitchFamily="2" charset="2"/>
              <a:buChar char="Ø"/>
            </a:pPr>
            <a:r>
              <a:rPr lang="el-GR" sz="2600" dirty="0"/>
              <a:t>Καλλιέργεια επαγγελματικής συνείδησης και συνέπειας </a:t>
            </a:r>
          </a:p>
          <a:p>
            <a:pPr>
              <a:buFont typeface="Wingdings" panose="05000000000000000000" pitchFamily="2" charset="2"/>
              <a:buChar char="Ø"/>
            </a:pPr>
            <a:r>
              <a:rPr lang="el-GR" sz="2600" dirty="0"/>
              <a:t>Ανάπτυξη δεξιοτήτων (υπευθυνότητα, ομαδικό πνεύμα, ανάληψη πρωτοβουλιών κ.α.)</a:t>
            </a:r>
          </a:p>
        </p:txBody>
      </p:sp>
      <p:sp>
        <p:nvSpPr>
          <p:cNvPr id="4" name="Θέση αριθμού διαφάνειας 3"/>
          <p:cNvSpPr>
            <a:spLocks noGrp="1"/>
          </p:cNvSpPr>
          <p:nvPr>
            <p:ph type="sldNum" sz="quarter" idx="12"/>
          </p:nvPr>
        </p:nvSpPr>
        <p:spPr/>
        <p:txBody>
          <a:bodyPr/>
          <a:lstStyle/>
          <a:p>
            <a:pPr>
              <a:defRPr/>
            </a:pPr>
            <a:fld id="{15FE95E8-20E2-40CA-B935-A12566F43149}" type="slidenum">
              <a:rPr lang="el-GR" smtClean="0"/>
              <a:pPr>
                <a:defRPr/>
              </a:pPr>
              <a:t>2</a:t>
            </a:fld>
            <a:endParaRPr lang="el-GR"/>
          </a:p>
        </p:txBody>
      </p:sp>
    </p:spTree>
    <p:extLst>
      <p:ext uri="{BB962C8B-B14F-4D97-AF65-F5344CB8AC3E}">
        <p14:creationId xmlns:p14="http://schemas.microsoft.com/office/powerpoint/2010/main" val="605498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p:cNvSpPr>
            <a:spLocks noGrp="1"/>
          </p:cNvSpPr>
          <p:nvPr>
            <p:ph type="title"/>
          </p:nvPr>
        </p:nvSpPr>
        <p:spPr/>
        <p:txBody>
          <a:bodyPr/>
          <a:lstStyle/>
          <a:p>
            <a:endParaRPr lang="el-GR" altLang="el-GR">
              <a:ln>
                <a:noFill/>
              </a:ln>
            </a:endParaRPr>
          </a:p>
        </p:txBody>
      </p:sp>
      <p:sp>
        <p:nvSpPr>
          <p:cNvPr id="25603" name="Θέση περιεχομένου 2"/>
          <p:cNvSpPr>
            <a:spLocks noGrp="1"/>
          </p:cNvSpPr>
          <p:nvPr>
            <p:ph idx="1"/>
          </p:nvPr>
        </p:nvSpPr>
        <p:spPr/>
        <p:txBody>
          <a:bodyPr/>
          <a:lstStyle/>
          <a:p>
            <a:endParaRPr lang="el-GR" altLang="el-GR"/>
          </a:p>
        </p:txBody>
      </p:sp>
      <p:sp>
        <p:nvSpPr>
          <p:cNvPr id="25605" name="Θέση αριθμού διαφάνειας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9A340AF3-F312-482A-B5B9-B9D75334EA8D}" type="slidenum">
              <a:rPr lang="el-GR" altLang="el-GR"/>
              <a:pPr fontAlgn="base">
                <a:spcBef>
                  <a:spcPct val="0"/>
                </a:spcBef>
                <a:spcAft>
                  <a:spcPct val="0"/>
                </a:spcAft>
              </a:pPr>
              <a:t>20</a:t>
            </a:fld>
            <a:endParaRPr lang="el-GR" altLang="el-GR"/>
          </a:p>
        </p:txBody>
      </p:sp>
      <p:pic>
        <p:nvPicPr>
          <p:cNvPr id="25604" name="Εικόνα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9 - Έλλειψη"/>
          <p:cNvSpPr/>
          <p:nvPr/>
        </p:nvSpPr>
        <p:spPr>
          <a:xfrm>
            <a:off x="6299200" y="3032125"/>
            <a:ext cx="2143125" cy="5334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8" name="Ραβδωτό δεξιό βέλος 7"/>
          <p:cNvSpPr/>
          <p:nvPr/>
        </p:nvSpPr>
        <p:spPr>
          <a:xfrm rot="10800000">
            <a:off x="7888288" y="1819275"/>
            <a:ext cx="554037" cy="26828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Tree>
    <p:extLst>
      <p:ext uri="{BB962C8B-B14F-4D97-AF65-F5344CB8AC3E}">
        <p14:creationId xmlns:p14="http://schemas.microsoft.com/office/powerpoint/2010/main" val="3219127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p:txBody>
          <a:bodyPr/>
          <a:lstStyle/>
          <a:p>
            <a:endParaRPr lang="el-GR" altLang="el-GR">
              <a:ln>
                <a:noFill/>
              </a:ln>
            </a:endParaRPr>
          </a:p>
        </p:txBody>
      </p:sp>
      <p:sp>
        <p:nvSpPr>
          <p:cNvPr id="27651" name="2 - Θέση περιεχομένου"/>
          <p:cNvSpPr>
            <a:spLocks noGrp="1"/>
          </p:cNvSpPr>
          <p:nvPr>
            <p:ph idx="1"/>
          </p:nvPr>
        </p:nvSpPr>
        <p:spPr/>
        <p:txBody>
          <a:bodyPr/>
          <a:lstStyle/>
          <a:p>
            <a:endParaRPr lang="el-GR" altLang="el-GR"/>
          </a:p>
        </p:txBody>
      </p:sp>
      <p:sp>
        <p:nvSpPr>
          <p:cNvPr id="27652" name="3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DAFFAE13-2479-4DF3-B920-70EC6636F1A6}" type="slidenum">
              <a:rPr lang="el-GR" altLang="el-GR">
                <a:latin typeface="Arial" panose="020B0604020202020204" pitchFamily="34" charset="0"/>
                <a:cs typeface="Arial" panose="020B0604020202020204" pitchFamily="34" charset="0"/>
              </a:rPr>
              <a:pPr fontAlgn="base">
                <a:spcBef>
                  <a:spcPct val="0"/>
                </a:spcBef>
                <a:spcAft>
                  <a:spcPct val="0"/>
                </a:spcAft>
              </a:pPr>
              <a:t>21</a:t>
            </a:fld>
            <a:endParaRPr lang="el-GR" altLang="el-GR">
              <a:latin typeface="Arial" panose="020B0604020202020204" pitchFamily="34" charset="0"/>
              <a:cs typeface="Arial" panose="020B0604020202020204" pitchFamily="34" charset="0"/>
            </a:endParaRPr>
          </a:p>
        </p:txBody>
      </p:sp>
      <p:pic>
        <p:nvPicPr>
          <p:cNvPr id="27653" name="4 - 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 Δεξιό βέλος"/>
          <p:cNvSpPr/>
          <p:nvPr/>
        </p:nvSpPr>
        <p:spPr>
          <a:xfrm rot="10800000">
            <a:off x="7951788" y="2557463"/>
            <a:ext cx="720725" cy="431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Tree>
    <p:extLst>
      <p:ext uri="{BB962C8B-B14F-4D97-AF65-F5344CB8AC3E}">
        <p14:creationId xmlns:p14="http://schemas.microsoft.com/office/powerpoint/2010/main" val="1396767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4 - Θέση περιεχομένου"/>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28674" name="3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103633C8-EA40-4070-A587-1F06AA6AA0A5}" type="slidenum">
              <a:rPr lang="el-GR" altLang="el-GR">
                <a:latin typeface="Arial" panose="020B0604020202020204" pitchFamily="34" charset="0"/>
                <a:cs typeface="Arial" panose="020B0604020202020204" pitchFamily="34" charset="0"/>
              </a:rPr>
              <a:pPr fontAlgn="base">
                <a:spcBef>
                  <a:spcPct val="0"/>
                </a:spcBef>
                <a:spcAft>
                  <a:spcPct val="0"/>
                </a:spcAft>
              </a:pPr>
              <a:t>22</a:t>
            </a:fld>
            <a:endParaRPr lang="el-GR" altLang="el-GR">
              <a:latin typeface="Arial" panose="020B0604020202020204" pitchFamily="34" charset="0"/>
              <a:cs typeface="Arial" panose="020B0604020202020204" pitchFamily="34" charset="0"/>
            </a:endParaRPr>
          </a:p>
        </p:txBody>
      </p:sp>
      <p:sp>
        <p:nvSpPr>
          <p:cNvPr id="28676" name="5 - TextBox"/>
          <p:cNvSpPr txBox="1">
            <a:spLocks noChangeArrowheads="1"/>
          </p:cNvSpPr>
          <p:nvPr/>
        </p:nvSpPr>
        <p:spPr bwMode="auto">
          <a:xfrm>
            <a:off x="9113838" y="1428750"/>
            <a:ext cx="20891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eaLnBrk="1" hangingPunct="1"/>
            <a:r>
              <a:rPr lang="el-GR" altLang="el-GR" dirty="0">
                <a:latin typeface="Arial" panose="020B0604020202020204" pitchFamily="34" charset="0"/>
                <a:cs typeface="Arial" panose="020B0604020202020204" pitchFamily="34" charset="0"/>
              </a:rPr>
              <a:t>Θα κάνετε εισαγωγή στην πλατφόρμα χρησιμοποιώντας τα στοιχεία του </a:t>
            </a:r>
            <a:r>
              <a:rPr lang="en-US" altLang="el-GR" dirty="0">
                <a:latin typeface="Arial" panose="020B0604020202020204" pitchFamily="34" charset="0"/>
                <a:cs typeface="Arial" panose="020B0604020202020204" pitchFamily="34" charset="0"/>
              </a:rPr>
              <a:t>webmail.</a:t>
            </a:r>
          </a:p>
          <a:p>
            <a:pPr eaLnBrk="1" hangingPunct="1"/>
            <a:endParaRPr lang="en-US" altLang="el-GR" dirty="0">
              <a:latin typeface="Arial" panose="020B0604020202020204" pitchFamily="34" charset="0"/>
              <a:cs typeface="Arial" panose="020B0604020202020204" pitchFamily="34" charset="0"/>
            </a:endParaRPr>
          </a:p>
          <a:p>
            <a:pPr eaLnBrk="1" hangingPunct="1"/>
            <a:r>
              <a:rPr lang="el-GR" altLang="el-GR" dirty="0">
                <a:latin typeface="Arial" panose="020B0604020202020204" pitchFamily="34" charset="0"/>
                <a:cs typeface="Arial" panose="020B0604020202020204" pitchFamily="34" charset="0"/>
              </a:rPr>
              <a:t>Όνομα χρήστη:</a:t>
            </a:r>
          </a:p>
          <a:p>
            <a:pPr eaLnBrk="1" hangingPunct="1"/>
            <a:r>
              <a:rPr lang="en-US" altLang="el-GR" dirty="0" err="1">
                <a:solidFill>
                  <a:srgbClr val="0070C0"/>
                </a:solidFill>
                <a:latin typeface="Arial" panose="020B0604020202020204" pitchFamily="34" charset="0"/>
                <a:cs typeface="Arial" panose="020B0604020202020204" pitchFamily="34" charset="0"/>
              </a:rPr>
              <a:t>xxxxxxx</a:t>
            </a:r>
            <a:endParaRPr lang="en-US" altLang="el-GR" dirty="0">
              <a:solidFill>
                <a:srgbClr val="0070C0"/>
              </a:solidFill>
              <a:latin typeface="Arial" panose="020B0604020202020204" pitchFamily="34" charset="0"/>
              <a:cs typeface="Arial" panose="020B0604020202020204" pitchFamily="34" charset="0"/>
            </a:endParaRPr>
          </a:p>
          <a:p>
            <a:pPr eaLnBrk="1" hangingPunct="1"/>
            <a:endParaRPr lang="en-US" altLang="el-GR" dirty="0">
              <a:latin typeface="Arial" panose="020B0604020202020204" pitchFamily="34" charset="0"/>
              <a:cs typeface="Arial" panose="020B0604020202020204" pitchFamily="34" charset="0"/>
            </a:endParaRPr>
          </a:p>
          <a:p>
            <a:pPr eaLnBrk="1" hangingPunct="1"/>
            <a:r>
              <a:rPr lang="el-GR" altLang="el-GR" dirty="0">
                <a:latin typeface="Arial" panose="020B0604020202020204" pitchFamily="34" charset="0"/>
                <a:cs typeface="Arial" panose="020B0604020202020204" pitchFamily="34" charset="0"/>
              </a:rPr>
              <a:t>Συνθηματικό:</a:t>
            </a:r>
          </a:p>
          <a:p>
            <a:pPr eaLnBrk="1" hangingPunct="1"/>
            <a:r>
              <a:rPr lang="en-US" altLang="el-GR" dirty="0" err="1">
                <a:solidFill>
                  <a:srgbClr val="0070C0"/>
                </a:solidFill>
                <a:latin typeface="Arial" panose="020B0604020202020204" pitchFamily="34" charset="0"/>
                <a:cs typeface="Arial" panose="020B0604020202020204" pitchFamily="34" charset="0"/>
              </a:rPr>
              <a:t>xxxxxxx</a:t>
            </a:r>
            <a:endParaRPr lang="el-GR" altLang="el-GR" dirty="0">
              <a:solidFill>
                <a:srgbClr val="0070C0"/>
              </a:solidFill>
              <a:latin typeface="Arial" panose="020B0604020202020204" pitchFamily="34" charset="0"/>
              <a:cs typeface="Arial" panose="020B0604020202020204" pitchFamily="34" charset="0"/>
            </a:endParaRPr>
          </a:p>
        </p:txBody>
      </p:sp>
      <p:sp>
        <p:nvSpPr>
          <p:cNvPr id="5" name="4 - Δεξιό βέλος"/>
          <p:cNvSpPr/>
          <p:nvPr/>
        </p:nvSpPr>
        <p:spPr>
          <a:xfrm rot="10800000">
            <a:off x="8170863" y="2303463"/>
            <a:ext cx="647700" cy="2889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Tree>
    <p:extLst>
      <p:ext uri="{BB962C8B-B14F-4D97-AF65-F5344CB8AC3E}">
        <p14:creationId xmlns:p14="http://schemas.microsoft.com/office/powerpoint/2010/main" val="219091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1"/>
          <p:cNvSpPr>
            <a:spLocks noGrp="1"/>
          </p:cNvSpPr>
          <p:nvPr>
            <p:ph type="title"/>
          </p:nvPr>
        </p:nvSpPr>
        <p:spPr/>
        <p:txBody>
          <a:bodyPr/>
          <a:lstStyle/>
          <a:p>
            <a:endParaRPr lang="el-GR" altLang="el-GR">
              <a:ln>
                <a:noFill/>
              </a:ln>
            </a:endParaRPr>
          </a:p>
        </p:txBody>
      </p:sp>
      <p:sp>
        <p:nvSpPr>
          <p:cNvPr id="32771" name="Θέση περιεχομένου 2"/>
          <p:cNvSpPr>
            <a:spLocks noGrp="1"/>
          </p:cNvSpPr>
          <p:nvPr>
            <p:ph idx="1"/>
          </p:nvPr>
        </p:nvSpPr>
        <p:spPr/>
        <p:txBody>
          <a:bodyPr/>
          <a:lstStyle/>
          <a:p>
            <a:endParaRPr lang="el-GR" altLang="el-GR"/>
          </a:p>
        </p:txBody>
      </p:sp>
      <p:sp>
        <p:nvSpPr>
          <p:cNvPr id="32773" name="Θέση αριθμού διαφάνειας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30C8150B-19A3-470F-894D-8BF6D91140CA}" type="slidenum">
              <a:rPr lang="el-GR" altLang="el-GR"/>
              <a:pPr fontAlgn="base">
                <a:spcBef>
                  <a:spcPct val="0"/>
                </a:spcBef>
                <a:spcAft>
                  <a:spcPct val="0"/>
                </a:spcAft>
              </a:pPr>
              <a:t>23</a:t>
            </a:fld>
            <a:endParaRPr lang="el-GR" altLang="el-GR"/>
          </a:p>
        </p:txBody>
      </p:sp>
      <p:pic>
        <p:nvPicPr>
          <p:cNvPr id="32772" name="Εικόνα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1229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9 - Έλλειψη"/>
          <p:cNvSpPr/>
          <p:nvPr/>
        </p:nvSpPr>
        <p:spPr>
          <a:xfrm>
            <a:off x="4729163" y="2687638"/>
            <a:ext cx="733425" cy="22225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2" name="9 - Έλλειψη"/>
          <p:cNvSpPr/>
          <p:nvPr/>
        </p:nvSpPr>
        <p:spPr>
          <a:xfrm>
            <a:off x="4729163" y="2909888"/>
            <a:ext cx="804862" cy="276225"/>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3" name="9 - Έλλειψη"/>
          <p:cNvSpPr/>
          <p:nvPr/>
        </p:nvSpPr>
        <p:spPr>
          <a:xfrm>
            <a:off x="4729163" y="3151188"/>
            <a:ext cx="1089025" cy="306387"/>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4" name="9 - Έλλειψη"/>
          <p:cNvSpPr/>
          <p:nvPr/>
        </p:nvSpPr>
        <p:spPr>
          <a:xfrm>
            <a:off x="4729163" y="3425825"/>
            <a:ext cx="1089025" cy="306388"/>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Tree>
    <p:extLst>
      <p:ext uri="{BB962C8B-B14F-4D97-AF65-F5344CB8AC3E}">
        <p14:creationId xmlns:p14="http://schemas.microsoft.com/office/powerpoint/2010/main" val="311043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Τίτλος 1"/>
          <p:cNvSpPr>
            <a:spLocks noGrp="1"/>
          </p:cNvSpPr>
          <p:nvPr>
            <p:ph type="title"/>
          </p:nvPr>
        </p:nvSpPr>
        <p:spPr/>
        <p:txBody>
          <a:bodyPr/>
          <a:lstStyle/>
          <a:p>
            <a:endParaRPr lang="el-GR" altLang="el-GR">
              <a:ln>
                <a:noFill/>
              </a:ln>
            </a:endParaRPr>
          </a:p>
        </p:txBody>
      </p:sp>
      <p:sp>
        <p:nvSpPr>
          <p:cNvPr id="33795" name="Θέση περιεχομένου 2"/>
          <p:cNvSpPr>
            <a:spLocks noGrp="1"/>
          </p:cNvSpPr>
          <p:nvPr>
            <p:ph idx="1"/>
          </p:nvPr>
        </p:nvSpPr>
        <p:spPr/>
        <p:txBody>
          <a:bodyPr/>
          <a:lstStyle/>
          <a:p>
            <a:endParaRPr lang="el-GR" altLang="el-GR"/>
          </a:p>
        </p:txBody>
      </p:sp>
      <p:sp>
        <p:nvSpPr>
          <p:cNvPr id="33798" name="Θέση αριθμού διαφάνειας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41377D79-7D7A-4960-B227-6FD53D831E74}" type="slidenum">
              <a:rPr lang="el-GR" altLang="el-GR"/>
              <a:pPr fontAlgn="base">
                <a:spcBef>
                  <a:spcPct val="0"/>
                </a:spcBef>
                <a:spcAft>
                  <a:spcPct val="0"/>
                </a:spcAft>
              </a:pPr>
              <a:t>24</a:t>
            </a:fld>
            <a:endParaRPr lang="el-GR" altLang="el-GR"/>
          </a:p>
        </p:txBody>
      </p:sp>
      <p:pic>
        <p:nvPicPr>
          <p:cNvPr id="33796" name="Εικόνα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Ραβδωτό δεξιό βέλος 4"/>
          <p:cNvSpPr/>
          <p:nvPr/>
        </p:nvSpPr>
        <p:spPr>
          <a:xfrm>
            <a:off x="1828800" y="4681538"/>
            <a:ext cx="508000" cy="32226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9" name="9 - Έλλειψη"/>
          <p:cNvSpPr/>
          <p:nvPr/>
        </p:nvSpPr>
        <p:spPr>
          <a:xfrm>
            <a:off x="5634038" y="1752600"/>
            <a:ext cx="733425" cy="276225"/>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0" name="9 - Έλλειψη"/>
          <p:cNvSpPr/>
          <p:nvPr/>
        </p:nvSpPr>
        <p:spPr>
          <a:xfrm>
            <a:off x="5634038" y="1998663"/>
            <a:ext cx="733425" cy="277812"/>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1" name="9 - Έλλειψη"/>
          <p:cNvSpPr/>
          <p:nvPr/>
        </p:nvSpPr>
        <p:spPr>
          <a:xfrm>
            <a:off x="5634038" y="2220913"/>
            <a:ext cx="803275" cy="277812"/>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2" name="9 - Έλλειψη"/>
          <p:cNvSpPr/>
          <p:nvPr/>
        </p:nvSpPr>
        <p:spPr>
          <a:xfrm>
            <a:off x="5634038" y="2478088"/>
            <a:ext cx="1154112" cy="290512"/>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Tree>
    <p:extLst>
      <p:ext uri="{BB962C8B-B14F-4D97-AF65-F5344CB8AC3E}">
        <p14:creationId xmlns:p14="http://schemas.microsoft.com/office/powerpoint/2010/main" val="188655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1"/>
          <p:cNvSpPr>
            <a:spLocks noGrp="1"/>
          </p:cNvSpPr>
          <p:nvPr>
            <p:ph type="title"/>
          </p:nvPr>
        </p:nvSpPr>
        <p:spPr/>
        <p:txBody>
          <a:bodyPr/>
          <a:lstStyle/>
          <a:p>
            <a:endParaRPr lang="el-GR" altLang="el-GR">
              <a:ln>
                <a:noFill/>
              </a:ln>
            </a:endParaRPr>
          </a:p>
        </p:txBody>
      </p:sp>
      <p:sp>
        <p:nvSpPr>
          <p:cNvPr id="34819" name="Θέση περιεχομένου 2"/>
          <p:cNvSpPr>
            <a:spLocks noGrp="1"/>
          </p:cNvSpPr>
          <p:nvPr>
            <p:ph idx="1"/>
          </p:nvPr>
        </p:nvSpPr>
        <p:spPr/>
        <p:txBody>
          <a:bodyPr/>
          <a:lstStyle/>
          <a:p>
            <a:endParaRPr lang="el-GR" altLang="el-GR"/>
          </a:p>
        </p:txBody>
      </p:sp>
      <p:sp>
        <p:nvSpPr>
          <p:cNvPr id="34821" name="Θέση αριθμού διαφάνειας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9D45283B-63A2-48B4-9969-6F5DB1215D2D}" type="slidenum">
              <a:rPr lang="el-GR" altLang="el-GR"/>
              <a:pPr fontAlgn="base">
                <a:spcBef>
                  <a:spcPct val="0"/>
                </a:spcBef>
                <a:spcAft>
                  <a:spcPct val="0"/>
                </a:spcAft>
              </a:pPr>
              <a:t>25</a:t>
            </a:fld>
            <a:endParaRPr lang="el-GR" altLang="el-GR"/>
          </a:p>
        </p:txBody>
      </p:sp>
      <p:pic>
        <p:nvPicPr>
          <p:cNvPr id="34820" name="Εικόνα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807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84311" y="685801"/>
            <a:ext cx="10018713" cy="1143000"/>
          </a:xfrm>
        </p:spPr>
        <p:txBody>
          <a:bodyPr/>
          <a:lstStyle/>
          <a:p>
            <a:r>
              <a:rPr lang="el-GR" dirty="0"/>
              <a:t>Επιστημονικά Υπεύθυνος:</a:t>
            </a:r>
          </a:p>
        </p:txBody>
      </p:sp>
      <p:sp>
        <p:nvSpPr>
          <p:cNvPr id="3" name="Θέση περιεχομένου 2"/>
          <p:cNvSpPr>
            <a:spLocks noGrp="1"/>
          </p:cNvSpPr>
          <p:nvPr>
            <p:ph idx="1"/>
          </p:nvPr>
        </p:nvSpPr>
        <p:spPr>
          <a:xfrm>
            <a:off x="1484310" y="1756372"/>
            <a:ext cx="10018713" cy="4716855"/>
          </a:xfrm>
        </p:spPr>
        <p:txBody>
          <a:bodyPr/>
          <a:lstStyle/>
          <a:p>
            <a:pPr>
              <a:buFont typeface="Wingdings" panose="05000000000000000000" pitchFamily="2" charset="2"/>
              <a:buChar char="Ø"/>
            </a:pPr>
            <a:r>
              <a:rPr lang="el-GR" dirty="0"/>
              <a:t>Παιδαγωγικό Τμήμα Δημοτικής Εκπαίδευσης: </a:t>
            </a:r>
          </a:p>
          <a:p>
            <a:pPr marL="0" indent="0">
              <a:buNone/>
            </a:pPr>
            <a:r>
              <a:rPr lang="el-GR" dirty="0"/>
              <a:t>κ. Μιχάλης </a:t>
            </a:r>
            <a:r>
              <a:rPr lang="el-GR" dirty="0" err="1"/>
              <a:t>Σκουμιός</a:t>
            </a:r>
            <a:r>
              <a:rPr lang="el-GR" dirty="0"/>
              <a:t>, Αναπληρωτής Καθηγητής</a:t>
            </a:r>
            <a:endParaRPr lang="el-GR" b="1" dirty="0"/>
          </a:p>
          <a:p>
            <a:pPr>
              <a:buFont typeface="Wingdings" panose="05000000000000000000" pitchFamily="2" charset="2"/>
              <a:buChar char="Ø"/>
            </a:pPr>
            <a:endParaRPr lang="el-GR" b="1" dirty="0"/>
          </a:p>
        </p:txBody>
      </p:sp>
      <p:sp>
        <p:nvSpPr>
          <p:cNvPr id="4" name="Θέση αριθμού διαφάνειας 3"/>
          <p:cNvSpPr>
            <a:spLocks noGrp="1"/>
          </p:cNvSpPr>
          <p:nvPr>
            <p:ph type="sldNum" sz="quarter" idx="12"/>
          </p:nvPr>
        </p:nvSpPr>
        <p:spPr/>
        <p:txBody>
          <a:bodyPr/>
          <a:lstStyle/>
          <a:p>
            <a:pPr>
              <a:defRPr/>
            </a:pPr>
            <a:fld id="{15FE95E8-20E2-40CA-B935-A12566F43149}"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904398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84311" y="685801"/>
            <a:ext cx="10018713" cy="1079626"/>
          </a:xfrm>
        </p:spPr>
        <p:txBody>
          <a:bodyPr>
            <a:normAutofit fontScale="90000"/>
          </a:bodyPr>
          <a:lstStyle/>
          <a:p>
            <a:r>
              <a:rPr lang="el-GR" dirty="0"/>
              <a:t>Γραφείο Πρακτικής Άσκησης Σχολής Ανθρωπιστικών Επιστημών</a:t>
            </a:r>
          </a:p>
        </p:txBody>
      </p:sp>
      <p:sp>
        <p:nvSpPr>
          <p:cNvPr id="3" name="Θέση περιεχομένου 2"/>
          <p:cNvSpPr>
            <a:spLocks noGrp="1"/>
          </p:cNvSpPr>
          <p:nvPr>
            <p:ph idx="1"/>
          </p:nvPr>
        </p:nvSpPr>
        <p:spPr>
          <a:xfrm>
            <a:off x="1484310" y="2353901"/>
            <a:ext cx="10018713" cy="3437299"/>
          </a:xfrm>
        </p:spPr>
        <p:txBody>
          <a:bodyPr>
            <a:normAutofit/>
          </a:bodyPr>
          <a:lstStyle/>
          <a:p>
            <a:pPr marL="0" indent="0">
              <a:buNone/>
            </a:pPr>
            <a:r>
              <a:rPr lang="el-GR" b="1" dirty="0" err="1"/>
              <a:t>Τσαμπίκα</a:t>
            </a:r>
            <a:r>
              <a:rPr lang="el-GR" b="1" dirty="0"/>
              <a:t> Ορφανίδη</a:t>
            </a:r>
          </a:p>
          <a:p>
            <a:pPr>
              <a:buFont typeface="Wingdings" panose="05000000000000000000" pitchFamily="2" charset="2"/>
              <a:buChar char="Ø"/>
            </a:pPr>
            <a:r>
              <a:rPr lang="el-GR" i="1" dirty="0"/>
              <a:t>Τηλέφωνο: 22410-99067, καθημερινά 13:00 – 16:00</a:t>
            </a:r>
            <a:endParaRPr lang="el-GR" dirty="0"/>
          </a:p>
          <a:p>
            <a:pPr>
              <a:buFont typeface="Wingdings" panose="05000000000000000000" pitchFamily="2" charset="2"/>
              <a:buChar char="Ø"/>
            </a:pPr>
            <a:r>
              <a:rPr lang="en-US" i="1" dirty="0"/>
              <a:t>E</a:t>
            </a:r>
            <a:r>
              <a:rPr lang="el-GR" i="1" dirty="0"/>
              <a:t>-</a:t>
            </a:r>
            <a:r>
              <a:rPr lang="en-US" i="1" dirty="0"/>
              <a:t>mail</a:t>
            </a:r>
            <a:r>
              <a:rPr lang="el-GR" i="1" dirty="0"/>
              <a:t>: </a:t>
            </a:r>
            <a:r>
              <a:rPr lang="en-US" i="1" u="sng" dirty="0" err="1">
                <a:hlinkClick r:id="rId2"/>
              </a:rPr>
              <a:t>gpa</a:t>
            </a:r>
            <a:r>
              <a:rPr lang="el-GR" i="1" u="sng" dirty="0">
                <a:hlinkClick r:id="rId2"/>
              </a:rPr>
              <a:t>4@</a:t>
            </a:r>
            <a:r>
              <a:rPr lang="en-US" i="1" u="sng" dirty="0" err="1">
                <a:hlinkClick r:id="rId2"/>
              </a:rPr>
              <a:t>aegean</a:t>
            </a:r>
            <a:r>
              <a:rPr lang="el-GR" i="1" u="sng" dirty="0">
                <a:hlinkClick r:id="rId2"/>
              </a:rPr>
              <a:t>.</a:t>
            </a:r>
            <a:r>
              <a:rPr lang="en-US" i="1" u="sng" dirty="0">
                <a:hlinkClick r:id="rId2"/>
              </a:rPr>
              <a:t>gr</a:t>
            </a:r>
            <a:endParaRPr lang="el-GR" u="sng"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15FE95E8-20E2-40CA-B935-A12566F43149}" type="slidenum">
              <a:rPr lang="el-GR" smtClean="0">
                <a:solidFill>
                  <a:prstClr val="black"/>
                </a:solidFill>
              </a:rPr>
              <a:pPr>
                <a:defRPr/>
              </a:pPr>
              <a:t>27</a:t>
            </a:fld>
            <a:endParaRPr lang="el-GR">
              <a:solidFill>
                <a:prstClr val="black"/>
              </a:solidFill>
            </a:endParaRPr>
          </a:p>
        </p:txBody>
      </p:sp>
    </p:spTree>
    <p:extLst>
      <p:ext uri="{BB962C8B-B14F-4D97-AF65-F5344CB8AC3E}">
        <p14:creationId xmlns:p14="http://schemas.microsoft.com/office/powerpoint/2010/main" val="413447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Παιδαγωγικό Τμήμα Δημοτικής Εκπαίδευσης</a:t>
            </a:r>
          </a:p>
        </p:txBody>
      </p:sp>
      <p:sp>
        <p:nvSpPr>
          <p:cNvPr id="3" name="Θέση περιεχομένου 2"/>
          <p:cNvSpPr>
            <a:spLocks noGrp="1"/>
          </p:cNvSpPr>
          <p:nvPr>
            <p:ph idx="1"/>
          </p:nvPr>
        </p:nvSpPr>
        <p:spPr/>
        <p:txBody>
          <a:bodyPr>
            <a:normAutofit/>
          </a:bodyPr>
          <a:lstStyle/>
          <a:p>
            <a:pPr>
              <a:buFont typeface="Wingdings" panose="05000000000000000000" pitchFamily="2" charset="2"/>
              <a:buChar char="Ø"/>
            </a:pPr>
            <a:r>
              <a:rPr lang="el-GR" dirty="0"/>
              <a:t>Συνολική διάρκεια: 2 μήνες</a:t>
            </a:r>
          </a:p>
          <a:p>
            <a:pPr>
              <a:buFont typeface="Wingdings" panose="05000000000000000000" pitchFamily="2" charset="2"/>
              <a:buChar char="Ø"/>
            </a:pPr>
            <a:r>
              <a:rPr lang="el-GR" dirty="0"/>
              <a:t>Διάστημα υλοποίησης: Απρίλιος – Μάιος</a:t>
            </a:r>
          </a:p>
          <a:p>
            <a:pPr>
              <a:buFont typeface="Wingdings" panose="05000000000000000000" pitchFamily="2" charset="2"/>
              <a:buChar char="Ø"/>
            </a:pPr>
            <a:r>
              <a:rPr lang="el-GR" dirty="0"/>
              <a:t>Ποσό αποζημίωσης: 480 ευρώ</a:t>
            </a:r>
          </a:p>
          <a:p>
            <a:pPr>
              <a:buFont typeface="Wingdings" panose="05000000000000000000" pitchFamily="2" charset="2"/>
              <a:buChar char="Ø"/>
            </a:pPr>
            <a:r>
              <a:rPr lang="en-US" dirty="0"/>
              <a:t>ECTS</a:t>
            </a:r>
            <a:r>
              <a:rPr lang="el-GR" dirty="0"/>
              <a:t>: 6</a:t>
            </a:r>
          </a:p>
          <a:p>
            <a:pPr>
              <a:buFont typeface="Wingdings" panose="05000000000000000000" pitchFamily="2" charset="2"/>
              <a:buChar char="Ø"/>
            </a:pPr>
            <a:r>
              <a:rPr lang="el-GR" dirty="0"/>
              <a:t>Προσφερόμενες θέσεις πρακτικής άσκησης: 71</a:t>
            </a:r>
          </a:p>
          <a:p>
            <a:pPr marL="0" indent="0">
              <a:buNone/>
            </a:pPr>
            <a:endParaRPr lang="el-GR" dirty="0"/>
          </a:p>
          <a:p>
            <a:pPr>
              <a:buFont typeface="Wingdings" panose="05000000000000000000" pitchFamily="2" charset="2"/>
              <a:buChar char="Ø"/>
            </a:pPr>
            <a:endParaRPr lang="el-GR" u="sng" dirty="0"/>
          </a:p>
        </p:txBody>
      </p:sp>
      <p:sp>
        <p:nvSpPr>
          <p:cNvPr id="4" name="Θέση αριθμού διαφάνειας 3"/>
          <p:cNvSpPr>
            <a:spLocks noGrp="1"/>
          </p:cNvSpPr>
          <p:nvPr>
            <p:ph type="sldNum" sz="quarter" idx="12"/>
          </p:nvPr>
        </p:nvSpPr>
        <p:spPr/>
        <p:txBody>
          <a:bodyPr/>
          <a:lstStyle/>
          <a:p>
            <a:pPr>
              <a:defRPr/>
            </a:pPr>
            <a:fld id="{15FE95E8-20E2-40CA-B935-A12566F43149}"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1704916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Κριτήρια Επιλογής Φοιτητών/τριών</a:t>
            </a:r>
          </a:p>
        </p:txBody>
      </p:sp>
      <p:sp>
        <p:nvSpPr>
          <p:cNvPr id="3" name="Θέση περιεχομένου 2"/>
          <p:cNvSpPr>
            <a:spLocks noGrp="1"/>
          </p:cNvSpPr>
          <p:nvPr>
            <p:ph idx="1"/>
          </p:nvPr>
        </p:nvSpPr>
        <p:spPr>
          <a:xfrm>
            <a:off x="1484310" y="1949117"/>
            <a:ext cx="10018713" cy="4800600"/>
          </a:xfrm>
        </p:spPr>
        <p:txBody>
          <a:bodyPr>
            <a:normAutofit fontScale="62500" lnSpcReduction="20000"/>
          </a:bodyPr>
          <a:lstStyle/>
          <a:p>
            <a:pPr>
              <a:lnSpc>
                <a:spcPct val="170000"/>
              </a:lnSpc>
              <a:buFont typeface="Wingdings" panose="05000000000000000000" pitchFamily="2" charset="2"/>
              <a:buChar char="Ø"/>
            </a:pPr>
            <a:r>
              <a:rPr lang="el-GR" dirty="0"/>
              <a:t>Απαραίτητη </a:t>
            </a:r>
            <a:r>
              <a:rPr lang="el-GR" dirty="0">
                <a:solidFill>
                  <a:srgbClr val="FF0000"/>
                </a:solidFill>
              </a:rPr>
              <a:t>προϋπόθεση</a:t>
            </a:r>
            <a:r>
              <a:rPr lang="el-GR" dirty="0"/>
              <a:t> είναι οι φοιτητές/</a:t>
            </a:r>
            <a:r>
              <a:rPr lang="el-GR" dirty="0" err="1"/>
              <a:t>τριες</a:t>
            </a:r>
            <a:r>
              <a:rPr lang="el-GR" dirty="0"/>
              <a:t> να βρίσκονται στο τρίτο </a:t>
            </a:r>
            <a:r>
              <a:rPr lang="el-GR" dirty="0">
                <a:solidFill>
                  <a:srgbClr val="FF0000"/>
                </a:solidFill>
              </a:rPr>
              <a:t>(3</a:t>
            </a:r>
            <a:r>
              <a:rPr lang="el-GR" baseline="30000" dirty="0">
                <a:solidFill>
                  <a:srgbClr val="FF0000"/>
                </a:solidFill>
              </a:rPr>
              <a:t>ο</a:t>
            </a:r>
            <a:r>
              <a:rPr lang="el-GR" dirty="0">
                <a:solidFill>
                  <a:srgbClr val="FF0000"/>
                </a:solidFill>
              </a:rPr>
              <a:t> ) </a:t>
            </a:r>
            <a:r>
              <a:rPr lang="el-GR" dirty="0"/>
              <a:t>ή </a:t>
            </a:r>
            <a:r>
              <a:rPr lang="el-GR"/>
              <a:t>τέταρτο </a:t>
            </a:r>
            <a:r>
              <a:rPr lang="el-GR">
                <a:solidFill>
                  <a:srgbClr val="FF0000"/>
                </a:solidFill>
              </a:rPr>
              <a:t>(4</a:t>
            </a:r>
            <a:r>
              <a:rPr lang="el-GR" baseline="30000">
                <a:solidFill>
                  <a:srgbClr val="FF0000"/>
                </a:solidFill>
              </a:rPr>
              <a:t>ο</a:t>
            </a:r>
            <a:r>
              <a:rPr lang="el-GR">
                <a:solidFill>
                  <a:srgbClr val="FF0000"/>
                </a:solidFill>
              </a:rPr>
              <a:t> ) </a:t>
            </a:r>
            <a:r>
              <a:rPr lang="el-GR" dirty="0">
                <a:solidFill>
                  <a:srgbClr val="FF0000"/>
                </a:solidFill>
              </a:rPr>
              <a:t>και άνω έτος σπουδών</a:t>
            </a:r>
            <a:r>
              <a:rPr lang="el-GR" dirty="0"/>
              <a:t>. </a:t>
            </a:r>
          </a:p>
          <a:p>
            <a:pPr marL="0" indent="0">
              <a:lnSpc>
                <a:spcPct val="170000"/>
              </a:lnSpc>
              <a:buNone/>
            </a:pPr>
            <a:endParaRPr lang="el-GR" dirty="0"/>
          </a:p>
          <a:p>
            <a:pPr algn="l"/>
            <a:r>
              <a:rPr lang="el-GR" sz="2400" dirty="0"/>
              <a:t>Για την επιλογή και </a:t>
            </a:r>
            <a:r>
              <a:rPr lang="el-GR" sz="2400" dirty="0">
                <a:solidFill>
                  <a:schemeClr val="accent1">
                    <a:lumMod val="75000"/>
                  </a:schemeClr>
                </a:solidFill>
              </a:rPr>
              <a:t>κατάταξη</a:t>
            </a:r>
            <a:r>
              <a:rPr lang="el-GR" sz="2400" dirty="0"/>
              <a:t> των φοιτητών/τριών στις διαθέσιμες θέσεις ΠΑ, λαμβάνεται υπόψη: </a:t>
            </a:r>
          </a:p>
          <a:p>
            <a:pPr marL="285750" indent="-285750" algn="l">
              <a:buFont typeface="Wingdings" panose="05000000000000000000" pitchFamily="2" charset="2"/>
              <a:buChar char="Ø"/>
            </a:pPr>
            <a:r>
              <a:rPr lang="el-GR" sz="2400" dirty="0"/>
              <a:t>	</a:t>
            </a:r>
            <a:r>
              <a:rPr lang="el-GR" sz="2400" b="0" i="0" u="none" strike="noStrike" baseline="0" dirty="0">
                <a:solidFill>
                  <a:srgbClr val="000000"/>
                </a:solidFill>
                <a:latin typeface="Book Antiqua" panose="02040602050305030304" pitchFamily="18" charset="0"/>
              </a:rPr>
              <a:t>Ο αριθμός των μαθημάτων που ο/η φοιτητής/</a:t>
            </a:r>
            <a:r>
              <a:rPr lang="el-GR" sz="2400" b="0" i="0" u="none" strike="noStrike" baseline="0" dirty="0" err="1">
                <a:solidFill>
                  <a:srgbClr val="000000"/>
                </a:solidFill>
                <a:latin typeface="Book Antiqua" panose="02040602050305030304" pitchFamily="18" charset="0"/>
              </a:rPr>
              <a:t>τρια</a:t>
            </a:r>
            <a:r>
              <a:rPr lang="el-GR" sz="2400" b="0" i="0" u="none" strike="noStrike" baseline="0" dirty="0">
                <a:solidFill>
                  <a:srgbClr val="000000"/>
                </a:solidFill>
                <a:latin typeface="Book Antiqua" panose="02040602050305030304" pitchFamily="18" charset="0"/>
              </a:rPr>
              <a:t> έχει εξετασθεί επιτυχώς</a:t>
            </a:r>
          </a:p>
          <a:p>
            <a:pPr marL="285750" indent="-285750" algn="l">
              <a:buFont typeface="Wingdings" panose="05000000000000000000" pitchFamily="2" charset="2"/>
              <a:buChar char="Ø"/>
            </a:pPr>
            <a:r>
              <a:rPr lang="el-GR" sz="2400" dirty="0"/>
              <a:t>	</a:t>
            </a:r>
            <a:r>
              <a:rPr lang="el-GR" sz="2400" b="0" i="0" u="none" strike="noStrike" baseline="0" dirty="0">
                <a:solidFill>
                  <a:srgbClr val="000000"/>
                </a:solidFill>
                <a:latin typeface="Book Antiqua" panose="02040602050305030304" pitchFamily="18" charset="0"/>
              </a:rPr>
              <a:t>Ο μέσος όρος βαθμολογίας</a:t>
            </a:r>
          </a:p>
          <a:p>
            <a:pPr marL="0" indent="0" algn="l">
              <a:buNone/>
            </a:pPr>
            <a:endParaRPr lang="el-GR" sz="2400" b="0" i="0" u="none" strike="noStrike" baseline="0" dirty="0">
              <a:solidFill>
                <a:srgbClr val="000000"/>
              </a:solidFill>
              <a:latin typeface="Book Antiqua" panose="02040602050305030304" pitchFamily="18" charset="0"/>
            </a:endParaRPr>
          </a:p>
          <a:p>
            <a:pPr algn="l"/>
            <a:r>
              <a:rPr lang="el-GR" sz="2400" b="1" i="0" u="none" strike="noStrike" baseline="0" dirty="0">
                <a:solidFill>
                  <a:schemeClr val="accent1">
                    <a:lumMod val="75000"/>
                  </a:schemeClr>
                </a:solidFill>
                <a:latin typeface="Book Antiqua" panose="02040602050305030304" pitchFamily="18" charset="0"/>
              </a:rPr>
              <a:t>ΒΑΘΜΟΛΟΓΙΑ ΚΑΤΑΤΑΞΗΣ = (ΑΡΙΘΜΟΣ ΜΑΘΗΜΑΤΩΝ * 0,5) + (Μ.Ο. ΒΑΘΜΟΛΟΓΙΑΣ * 0,5) </a:t>
            </a:r>
          </a:p>
          <a:p>
            <a:pPr marL="0" indent="0">
              <a:lnSpc>
                <a:spcPct val="170000"/>
              </a:lnSpc>
              <a:buNone/>
            </a:pPr>
            <a:r>
              <a:rPr lang="el-GR" b="1" dirty="0"/>
              <a:t>Διαβάστε περισσότερα στον οδηγό υλοποίησης του τμήματος για</a:t>
            </a:r>
            <a:r>
              <a:rPr lang="el-GR" dirty="0"/>
              <a:t>:</a:t>
            </a:r>
          </a:p>
          <a:p>
            <a:pPr>
              <a:buFont typeface="Wingdings" panose="05000000000000000000" pitchFamily="2" charset="2"/>
              <a:buChar char="Ø"/>
            </a:pPr>
            <a:r>
              <a:rPr lang="el-GR" dirty="0"/>
              <a:t>Συμμετοχή φοιτητών που πάσχουν από σοβαρές παθήσεις</a:t>
            </a:r>
          </a:p>
          <a:p>
            <a:pPr>
              <a:buFont typeface="Wingdings" panose="05000000000000000000" pitchFamily="2" charset="2"/>
              <a:buChar char="Ø"/>
            </a:pPr>
            <a:r>
              <a:rPr lang="el-GR" dirty="0"/>
              <a:t>Διακοπή πρακτικής άσκησης/απόσυρση αίτησης συμμετοχής</a:t>
            </a:r>
          </a:p>
          <a:p>
            <a:pPr>
              <a:buFont typeface="Wingdings" panose="05000000000000000000" pitchFamily="2" charset="2"/>
              <a:buChar char="Ø"/>
            </a:pPr>
            <a:r>
              <a:rPr lang="el-GR" dirty="0"/>
              <a:t>Άδειες φοιτητών κατά την πρακτική άσκηση</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15FE95E8-20E2-40CA-B935-A12566F43149}"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1856128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5B5049-DE30-481A-92DC-43B08541801C}"/>
              </a:ext>
            </a:extLst>
          </p:cNvPr>
          <p:cNvSpPr>
            <a:spLocks noGrp="1"/>
          </p:cNvSpPr>
          <p:nvPr>
            <p:ph type="ctrTitle"/>
          </p:nvPr>
        </p:nvSpPr>
        <p:spPr>
          <a:xfrm>
            <a:off x="2377234" y="1139657"/>
            <a:ext cx="8574622" cy="797427"/>
          </a:xfrm>
        </p:spPr>
        <p:txBody>
          <a:bodyPr>
            <a:normAutofit/>
          </a:bodyPr>
          <a:lstStyle/>
          <a:p>
            <a:pPr algn="ctr"/>
            <a:r>
              <a:rPr lang="el-GR" sz="4000" dirty="0"/>
              <a:t>Διαδικασία Ενστάσεων </a:t>
            </a:r>
          </a:p>
        </p:txBody>
      </p:sp>
      <p:sp>
        <p:nvSpPr>
          <p:cNvPr id="3" name="Υπότιτλος 2">
            <a:extLst>
              <a:ext uri="{FF2B5EF4-FFF2-40B4-BE49-F238E27FC236}">
                <a16:creationId xmlns:a16="http://schemas.microsoft.com/office/drawing/2014/main" id="{BEE6AF81-969F-44AF-AF83-E6A28BF01F1B}"/>
              </a:ext>
            </a:extLst>
          </p:cNvPr>
          <p:cNvSpPr>
            <a:spLocks noGrp="1"/>
          </p:cNvSpPr>
          <p:nvPr>
            <p:ph type="subTitle" idx="1"/>
          </p:nvPr>
        </p:nvSpPr>
        <p:spPr>
          <a:xfrm>
            <a:off x="3420503" y="2478505"/>
            <a:ext cx="6987645" cy="2610853"/>
          </a:xfrm>
        </p:spPr>
        <p:txBody>
          <a:bodyPr>
            <a:noAutofit/>
          </a:bodyPr>
          <a:lstStyle/>
          <a:p>
            <a:pPr marL="285750" indent="-285750" algn="l">
              <a:lnSpc>
                <a:spcPct val="150000"/>
              </a:lnSpc>
              <a:buFont typeface="Wingdings" panose="05000000000000000000" pitchFamily="2" charset="2"/>
              <a:buChar char="Ø"/>
            </a:pPr>
            <a:r>
              <a:rPr lang="el-GR" sz="1800" dirty="0"/>
              <a:t>Από την ημέρα ανάρτησης των </a:t>
            </a:r>
            <a:r>
              <a:rPr lang="el-GR" sz="1800" b="1" dirty="0"/>
              <a:t>ΠΡΟΣΩΡΙΝΩΝ ΑΠΟΤΕΛΕΣΜΑΤΩΝ </a:t>
            </a:r>
            <a:r>
              <a:rPr lang="el-GR" sz="1800" dirty="0"/>
              <a:t>στην Ιστοσελίδα Πρακτικής Άσκησης του Τμήματος μεσολαβούν πέντε (5) ημέρες προκειμένου να κατατεθούν ενστάσεις από τους ενδιαφερόμενους σύμφωνα με τη διαδικασία που έχει καθορίσει το Τμήμα και αποτυπώνεται ρητά στον Οδηγό (Δικαίωμα Υποβολής Ενστάσεων - </a:t>
            </a:r>
            <a:r>
              <a:rPr lang="el-GR" sz="1800" dirty="0" err="1"/>
              <a:t>Site</a:t>
            </a:r>
            <a:r>
              <a:rPr lang="el-GR" sz="1800" dirty="0"/>
              <a:t> Πρακτικής Άσκησης). </a:t>
            </a:r>
          </a:p>
        </p:txBody>
      </p:sp>
      <p:sp>
        <p:nvSpPr>
          <p:cNvPr id="4" name="Θέση αριθμού διαφάνειας 3">
            <a:extLst>
              <a:ext uri="{FF2B5EF4-FFF2-40B4-BE49-F238E27FC236}">
                <a16:creationId xmlns:a16="http://schemas.microsoft.com/office/drawing/2014/main" id="{568E4978-05C2-40A7-B306-696B382F5415}"/>
              </a:ext>
            </a:extLst>
          </p:cNvPr>
          <p:cNvSpPr>
            <a:spLocks noGrp="1"/>
          </p:cNvSpPr>
          <p:nvPr>
            <p:ph type="sldNum" sz="quarter" idx="12"/>
          </p:nvPr>
        </p:nvSpPr>
        <p:spPr/>
        <p:txBody>
          <a:bodyPr/>
          <a:lstStyle/>
          <a:p>
            <a:pPr>
              <a:defRPr/>
            </a:pPr>
            <a:fld id="{0AB4FF9C-8976-4BB9-8C4D-029197DD9AA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3001807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Απαγορευτικά σχετικά με την πρακτική:</a:t>
            </a:r>
          </a:p>
        </p:txBody>
      </p:sp>
      <p:sp>
        <p:nvSpPr>
          <p:cNvPr id="3" name="Θέση περιεχομένου 2"/>
          <p:cNvSpPr>
            <a:spLocks noGrp="1"/>
          </p:cNvSpPr>
          <p:nvPr>
            <p:ph sz="half" idx="1"/>
          </p:nvPr>
        </p:nvSpPr>
        <p:spPr>
          <a:xfrm>
            <a:off x="1484312" y="2204815"/>
            <a:ext cx="4895055" cy="3586385"/>
          </a:xfrm>
        </p:spPr>
        <p:txBody>
          <a:bodyPr>
            <a:normAutofit fontScale="85000" lnSpcReduction="20000"/>
          </a:bodyPr>
          <a:lstStyle/>
          <a:p>
            <a:pPr marL="0" indent="0">
              <a:buNone/>
            </a:pPr>
            <a:r>
              <a:rPr lang="el-GR" b="1" dirty="0">
                <a:solidFill>
                  <a:srgbClr val="FF0000"/>
                </a:solidFill>
              </a:rPr>
              <a:t>Δεν</a:t>
            </a:r>
            <a:r>
              <a:rPr lang="el-GR" dirty="0">
                <a:solidFill>
                  <a:srgbClr val="FF0000"/>
                </a:solidFill>
              </a:rPr>
              <a:t> </a:t>
            </a:r>
            <a:r>
              <a:rPr lang="el-GR" dirty="0"/>
              <a:t>μπορούν να κάνουν πρακτική άσκηση:</a:t>
            </a:r>
          </a:p>
          <a:p>
            <a:pPr>
              <a:buFont typeface="Wingdings" panose="05000000000000000000" pitchFamily="2" charset="2"/>
              <a:buChar char="Ø"/>
            </a:pPr>
            <a:r>
              <a:rPr lang="el-GR" dirty="0"/>
              <a:t>Δημόσιοι υπάλληλοι &amp; σώματα ασφαλείας</a:t>
            </a:r>
          </a:p>
          <a:p>
            <a:pPr>
              <a:buFont typeface="Wingdings" panose="05000000000000000000" pitchFamily="2" charset="2"/>
              <a:buChar char="Ø"/>
            </a:pPr>
            <a:r>
              <a:rPr lang="el-GR" dirty="0"/>
              <a:t>Όσοι έχουν ξανά κάνει πρακτική άσκηση</a:t>
            </a:r>
          </a:p>
          <a:p>
            <a:pPr>
              <a:buFont typeface="Wingdings" panose="05000000000000000000" pitchFamily="2" charset="2"/>
              <a:buChar char="Ø"/>
            </a:pPr>
            <a:r>
              <a:rPr lang="el-GR" dirty="0"/>
              <a:t>Όσοι δεν πληρούν κριτήρια οδηγού υλοποίησης του τμήματός τους</a:t>
            </a:r>
          </a:p>
          <a:p>
            <a:pPr>
              <a:buFont typeface="Wingdings" panose="05000000000000000000" pitchFamily="2" charset="2"/>
              <a:buChar char="Ø"/>
            </a:pPr>
            <a:r>
              <a:rPr lang="el-GR" dirty="0"/>
              <a:t>Όσοι απασχολούνται με εξαρτημένη σχέση εργασίας πλήρους ωραρίου σε άλλον φορέα την περίοδο που υλοποιείται η Πρακτική Άσκηση.</a:t>
            </a:r>
          </a:p>
          <a:p>
            <a:pPr>
              <a:buFont typeface="Wingdings" panose="05000000000000000000" pitchFamily="2" charset="2"/>
              <a:buChar char="Ø"/>
            </a:pPr>
            <a:r>
              <a:rPr lang="el-GR" dirty="0"/>
              <a:t>Όσοι εκπληρώνουν τη στρατιωτική θητεία την περίοδο που υλοποιείται η Πρακτική Άσκηση.</a:t>
            </a:r>
          </a:p>
          <a:p>
            <a:pPr>
              <a:buFont typeface="Wingdings" panose="05000000000000000000" pitchFamily="2" charset="2"/>
              <a:buChar char="Ø"/>
            </a:pPr>
            <a:r>
              <a:rPr lang="el-GR" dirty="0"/>
              <a:t>Όσοι έχουν συμμετάσχει σε άλλο Επιχειρησιακό Πρόγραμμα  «Ανταγωνιστικότητα, Επιχειρηματικότητα και Καινοτομία, 2014-2020» (</a:t>
            </a:r>
            <a:r>
              <a:rPr lang="el-GR" dirty="0" err="1"/>
              <a:t>ΕΠΑνΕΚ</a:t>
            </a:r>
            <a:r>
              <a:rPr lang="el-GR" dirty="0"/>
              <a:t> 2014-2020)</a:t>
            </a:r>
          </a:p>
          <a:p>
            <a:pPr>
              <a:buFont typeface="Wingdings" panose="05000000000000000000" pitchFamily="2" charset="2"/>
              <a:buChar char="Ø"/>
            </a:pPr>
            <a:endParaRPr lang="el-GR" dirty="0"/>
          </a:p>
        </p:txBody>
      </p:sp>
      <p:sp>
        <p:nvSpPr>
          <p:cNvPr id="4" name="Θέση περιεχομένου 3"/>
          <p:cNvSpPr>
            <a:spLocks noGrp="1"/>
          </p:cNvSpPr>
          <p:nvPr>
            <p:ph sz="half" idx="2"/>
          </p:nvPr>
        </p:nvSpPr>
        <p:spPr>
          <a:xfrm>
            <a:off x="6607967" y="2030927"/>
            <a:ext cx="4895056" cy="3586385"/>
          </a:xfrm>
        </p:spPr>
        <p:txBody>
          <a:bodyPr>
            <a:normAutofit fontScale="85000" lnSpcReduction="20000"/>
          </a:bodyPr>
          <a:lstStyle/>
          <a:p>
            <a:pPr marL="0" indent="0">
              <a:buNone/>
            </a:pPr>
            <a:r>
              <a:rPr lang="el-GR" b="1" dirty="0">
                <a:solidFill>
                  <a:srgbClr val="FF0000"/>
                </a:solidFill>
              </a:rPr>
              <a:t>Δεν</a:t>
            </a:r>
            <a:r>
              <a:rPr lang="el-GR" dirty="0"/>
              <a:t> μπορεί να γίνει πρακτική άσκηση σε:</a:t>
            </a:r>
          </a:p>
          <a:p>
            <a:pPr>
              <a:buFont typeface="Wingdings" panose="05000000000000000000" pitchFamily="2" charset="2"/>
              <a:buChar char="Ø"/>
            </a:pPr>
            <a:r>
              <a:rPr lang="el-GR" dirty="0"/>
              <a:t>Εργαστήρια και Υπηρεσίες του Πανεπιστημίου Αιγαίου</a:t>
            </a:r>
          </a:p>
          <a:p>
            <a:pPr>
              <a:buFont typeface="Wingdings" panose="05000000000000000000" pitchFamily="2" charset="2"/>
              <a:buChar char="Ø"/>
            </a:pPr>
            <a:r>
              <a:rPr lang="el-GR" dirty="0"/>
              <a:t>Εξωτερικό</a:t>
            </a:r>
          </a:p>
          <a:p>
            <a:pPr>
              <a:buFont typeface="Wingdings" panose="05000000000000000000" pitchFamily="2" charset="2"/>
              <a:buChar char="Ø"/>
            </a:pPr>
            <a:r>
              <a:rPr lang="el-GR" dirty="0"/>
              <a:t>Φορείς οικείου &amp; οικογενειακού περιβάλλοντος</a:t>
            </a:r>
          </a:p>
        </p:txBody>
      </p:sp>
      <p:sp>
        <p:nvSpPr>
          <p:cNvPr id="5" name="Θέση αριθμού διαφάνειας 4"/>
          <p:cNvSpPr>
            <a:spLocks noGrp="1"/>
          </p:cNvSpPr>
          <p:nvPr>
            <p:ph type="sldNum" sz="quarter" idx="12"/>
          </p:nvPr>
        </p:nvSpPr>
        <p:spPr/>
        <p:txBody>
          <a:bodyPr/>
          <a:lstStyle/>
          <a:p>
            <a:pPr>
              <a:defRPr/>
            </a:pPr>
            <a:fld id="{F77DC70C-AE55-47C8-A7D4-F59771A93448}"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289526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a:xfrm>
            <a:off x="1847850" y="706675"/>
            <a:ext cx="8880506" cy="838200"/>
          </a:xfrm>
        </p:spPr>
        <p:txBody>
          <a:bodyPr/>
          <a:lstStyle/>
          <a:p>
            <a:r>
              <a:rPr lang="el-GR" altLang="el-GR" sz="3200" dirty="0">
                <a:ln>
                  <a:noFill/>
                </a:ln>
                <a:latin typeface="Cambria" panose="02040503050406030204" pitchFamily="18" charset="0"/>
              </a:rPr>
              <a:t>Διαδικασία Υλοποίησης Πρακτικής Άσκησης</a:t>
            </a:r>
          </a:p>
        </p:txBody>
      </p:sp>
      <p:sp>
        <p:nvSpPr>
          <p:cNvPr id="18445" name="Θέση αριθμού διαφάνειας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21E486B8-CE37-4895-8A36-0110BCCC20AF}" type="slidenum">
              <a:rPr lang="el-GR" altLang="el-GR"/>
              <a:pPr fontAlgn="base">
                <a:spcBef>
                  <a:spcPct val="0"/>
                </a:spcBef>
                <a:spcAft>
                  <a:spcPct val="0"/>
                </a:spcAft>
              </a:pPr>
              <a:t>7</a:t>
            </a:fld>
            <a:endParaRPr lang="el-GR" altLang="el-GR"/>
          </a:p>
        </p:txBody>
      </p:sp>
      <p:sp>
        <p:nvSpPr>
          <p:cNvPr id="4" name="3 - Στρογγυλεμένο ορθογώνιο"/>
          <p:cNvSpPr/>
          <p:nvPr/>
        </p:nvSpPr>
        <p:spPr>
          <a:xfrm>
            <a:off x="1647746" y="1823133"/>
            <a:ext cx="4361167" cy="770091"/>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t>1. </a:t>
            </a:r>
            <a:r>
              <a:rPr lang="el-GR" sz="2000" b="1" dirty="0"/>
              <a:t>Δήλωση Μαθήματος &amp; Υποβολή Αιτήσεων/Δικαιολογητικών</a:t>
            </a:r>
          </a:p>
        </p:txBody>
      </p:sp>
      <p:sp>
        <p:nvSpPr>
          <p:cNvPr id="8" name="7 - Στρογγυλεμένο ορθογώνιο"/>
          <p:cNvSpPr/>
          <p:nvPr/>
        </p:nvSpPr>
        <p:spPr>
          <a:xfrm>
            <a:off x="1647746" y="2757122"/>
            <a:ext cx="7155991" cy="70664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2000" b="1" dirty="0"/>
              <a:t>2</a:t>
            </a:r>
            <a:r>
              <a:rPr lang="en-US" sz="2000" b="1" dirty="0"/>
              <a:t>. </a:t>
            </a:r>
            <a:r>
              <a:rPr lang="el-GR" sz="2000" b="1" dirty="0"/>
              <a:t>Επιλογή Φοιτητών/τριών που θα συμμετάσχουν στο Πρόγραμμα</a:t>
            </a:r>
          </a:p>
        </p:txBody>
      </p:sp>
      <p:sp>
        <p:nvSpPr>
          <p:cNvPr id="9" name="8 - Στρογγυλεμένο ορθογώνιο"/>
          <p:cNvSpPr/>
          <p:nvPr/>
        </p:nvSpPr>
        <p:spPr>
          <a:xfrm>
            <a:off x="1647746" y="4383970"/>
            <a:ext cx="4463343" cy="70810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t>4. </a:t>
            </a:r>
            <a:r>
              <a:rPr lang="el-GR" sz="2000" b="1" dirty="0"/>
              <a:t>Πραγματοποίηση Πρακτικής Άσκησης</a:t>
            </a:r>
          </a:p>
        </p:txBody>
      </p:sp>
      <p:sp>
        <p:nvSpPr>
          <p:cNvPr id="10" name="9 - Στρογγυλεμένο ορθογώνιο"/>
          <p:cNvSpPr/>
          <p:nvPr/>
        </p:nvSpPr>
        <p:spPr>
          <a:xfrm>
            <a:off x="1647746" y="5302704"/>
            <a:ext cx="4962060" cy="75406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t>5. </a:t>
            </a:r>
            <a:r>
              <a:rPr lang="el-GR" sz="2000" b="1" dirty="0"/>
              <a:t>Υποβολή Αξιολόγησης Πρακτικής Άσκησης</a:t>
            </a:r>
          </a:p>
        </p:txBody>
      </p:sp>
      <p:sp>
        <p:nvSpPr>
          <p:cNvPr id="2" name="Ραβδωτό δεξιό βέλος 1"/>
          <p:cNvSpPr/>
          <p:nvPr/>
        </p:nvSpPr>
        <p:spPr>
          <a:xfrm>
            <a:off x="8971780" y="2871482"/>
            <a:ext cx="751437" cy="44799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Στρογγύλεμα διαγώνιας γωνίας του ορθογωνίου 12"/>
          <p:cNvSpPr/>
          <p:nvPr/>
        </p:nvSpPr>
        <p:spPr>
          <a:xfrm>
            <a:off x="9922597" y="2584396"/>
            <a:ext cx="1611517" cy="87491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Κριτήρια Επιλογής!!!</a:t>
            </a:r>
          </a:p>
        </p:txBody>
      </p:sp>
      <p:sp>
        <p:nvSpPr>
          <p:cNvPr id="11" name="5 - Στρογγυλεμένο ορθογώνιο">
            <a:extLst>
              <a:ext uri="{FF2B5EF4-FFF2-40B4-BE49-F238E27FC236}">
                <a16:creationId xmlns:a16="http://schemas.microsoft.com/office/drawing/2014/main" id="{5BE09744-791F-46B8-9F67-8EBE45DEA6F8}"/>
              </a:ext>
            </a:extLst>
          </p:cNvPr>
          <p:cNvSpPr/>
          <p:nvPr/>
        </p:nvSpPr>
        <p:spPr>
          <a:xfrm>
            <a:off x="1647746" y="3536423"/>
            <a:ext cx="6128379" cy="69932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2000" b="1" dirty="0"/>
              <a:t>3</a:t>
            </a:r>
            <a:r>
              <a:rPr lang="en-US" sz="2000" b="1" dirty="0"/>
              <a:t>. </a:t>
            </a:r>
            <a:r>
              <a:rPr lang="el-GR" sz="2000" b="1" dirty="0"/>
              <a:t>Αναζήτηση Φορέα Πρακτικής Άσκησης</a:t>
            </a:r>
          </a:p>
        </p:txBody>
      </p:sp>
    </p:spTree>
    <p:extLst>
      <p:ext uri="{BB962C8B-B14F-4D97-AF65-F5344CB8AC3E}">
        <p14:creationId xmlns:p14="http://schemas.microsoft.com/office/powerpoint/2010/main" val="15972598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474788" y="1117600"/>
            <a:ext cx="9150350" cy="736600"/>
          </a:xfrm>
        </p:spPr>
        <p:txBody>
          <a:bodyPr rtlCol="0">
            <a:normAutofit/>
          </a:bodyPr>
          <a:lstStyle/>
          <a:p>
            <a:pPr fontAlgn="auto">
              <a:spcAft>
                <a:spcPts val="0"/>
              </a:spcAft>
              <a:defRPr/>
            </a:pPr>
            <a:r>
              <a:rPr lang="el-GR" altLang="el-GR" sz="2400" dirty="0">
                <a:solidFill>
                  <a:schemeClr val="tx1"/>
                </a:solidFill>
                <a:latin typeface="Cambria" pitchFamily="18" charset="0"/>
                <a:ea typeface="+mn-ea"/>
                <a:cs typeface="+mn-cs"/>
              </a:rPr>
              <a:t>Βασικές Ιστοσελίδες για την Πρακτική Άσκηση</a:t>
            </a:r>
          </a:p>
        </p:txBody>
      </p:sp>
      <p:sp>
        <p:nvSpPr>
          <p:cNvPr id="9220" name="Rectangle 3"/>
          <p:cNvSpPr>
            <a:spLocks noGrp="1" noChangeArrowheads="1"/>
          </p:cNvSpPr>
          <p:nvPr>
            <p:ph idx="1"/>
          </p:nvPr>
        </p:nvSpPr>
        <p:spPr>
          <a:xfrm>
            <a:off x="1400175" y="2465388"/>
            <a:ext cx="7417254" cy="3503612"/>
          </a:xfrm>
        </p:spPr>
        <p:txBody>
          <a:bodyPr rtlCol="0">
            <a:normAutofit/>
          </a:bodyPr>
          <a:lstStyle/>
          <a:p>
            <a:pPr marL="609600" indent="-609600" algn="just" fontAlgn="auto">
              <a:buFontTx/>
              <a:buAutoNum type="arabicPeriod"/>
              <a:defRPr/>
            </a:pPr>
            <a:r>
              <a:rPr lang="el-GR" altLang="el-GR" sz="2000" dirty="0">
                <a:solidFill>
                  <a:schemeClr val="tx1">
                    <a:lumMod val="85000"/>
                    <a:lumOff val="15000"/>
                  </a:schemeClr>
                </a:solidFill>
                <a:latin typeface="Cambria" panose="02040503050406030204" pitchFamily="18" charset="0"/>
              </a:rPr>
              <a:t>Υποβάλλω ηλεκτρονικά την </a:t>
            </a:r>
            <a:r>
              <a:rPr lang="el-GR" altLang="el-GR" sz="2000" b="1" dirty="0">
                <a:solidFill>
                  <a:schemeClr val="tx1">
                    <a:lumMod val="85000"/>
                    <a:lumOff val="15000"/>
                  </a:schemeClr>
                </a:solidFill>
                <a:latin typeface="Cambria" panose="02040503050406030204" pitchFamily="18" charset="0"/>
              </a:rPr>
              <a:t>Αίτηση</a:t>
            </a:r>
            <a:r>
              <a:rPr lang="el-GR" altLang="el-GR" sz="2000" dirty="0">
                <a:solidFill>
                  <a:schemeClr val="tx1">
                    <a:lumMod val="85000"/>
                    <a:lumOff val="15000"/>
                  </a:schemeClr>
                </a:solidFill>
                <a:latin typeface="Cambria" panose="02040503050406030204" pitchFamily="18" charset="0"/>
              </a:rPr>
              <a:t> και τα </a:t>
            </a:r>
            <a:r>
              <a:rPr lang="el-GR" altLang="el-GR" sz="2000" u="sng" dirty="0">
                <a:solidFill>
                  <a:schemeClr val="tx1">
                    <a:lumMod val="85000"/>
                    <a:lumOff val="15000"/>
                  </a:schemeClr>
                </a:solidFill>
                <a:latin typeface="Cambria" panose="02040503050406030204" pitchFamily="18" charset="0"/>
              </a:rPr>
              <a:t>υπόλοιπα δικαιολογητικά </a:t>
            </a:r>
          </a:p>
          <a:p>
            <a:pPr marL="609600" indent="-609600" algn="just" fontAlgn="auto">
              <a:buFontTx/>
              <a:buAutoNum type="arabicPeriod"/>
              <a:defRPr/>
            </a:pPr>
            <a:endParaRPr lang="el-GR" altLang="el-GR" sz="2000" u="sng" dirty="0">
              <a:solidFill>
                <a:schemeClr val="tx1">
                  <a:lumMod val="85000"/>
                  <a:lumOff val="15000"/>
                </a:schemeClr>
              </a:solidFill>
              <a:latin typeface="Cambria" panose="02040503050406030204" pitchFamily="18" charset="0"/>
            </a:endParaRPr>
          </a:p>
          <a:p>
            <a:pPr marL="609600" indent="-609600" algn="just" fontAlgn="auto">
              <a:buFontTx/>
              <a:buAutoNum type="arabicPeriod"/>
              <a:defRPr/>
            </a:pPr>
            <a:endParaRPr lang="el-GR" altLang="el-GR" sz="2000" u="sng" dirty="0">
              <a:solidFill>
                <a:schemeClr val="tx1">
                  <a:lumMod val="85000"/>
                  <a:lumOff val="15000"/>
                </a:schemeClr>
              </a:solidFill>
              <a:latin typeface="Cambria" panose="02040503050406030204" pitchFamily="18" charset="0"/>
            </a:endParaRPr>
          </a:p>
          <a:p>
            <a:pPr marL="609600" indent="-609600" algn="just" fontAlgn="auto">
              <a:buFontTx/>
              <a:buAutoNum type="arabicPeriod"/>
              <a:defRPr/>
            </a:pPr>
            <a:r>
              <a:rPr lang="el-GR" altLang="el-GR" sz="2000" dirty="0">
                <a:solidFill>
                  <a:schemeClr val="tx1">
                    <a:lumMod val="85000"/>
                    <a:lumOff val="15000"/>
                  </a:schemeClr>
                </a:solidFill>
                <a:latin typeface="Cambria" panose="02040503050406030204" pitchFamily="18" charset="0"/>
              </a:rPr>
              <a:t>Ενημερώνομαι για τις </a:t>
            </a:r>
            <a:r>
              <a:rPr lang="el-GR" altLang="el-GR" sz="2000" b="1" dirty="0">
                <a:solidFill>
                  <a:schemeClr val="tx1">
                    <a:lumMod val="85000"/>
                    <a:lumOff val="15000"/>
                  </a:schemeClr>
                </a:solidFill>
                <a:latin typeface="Cambria" panose="02040503050406030204" pitchFamily="18" charset="0"/>
              </a:rPr>
              <a:t>διαθέσιμες θέσεις απασχόλησης</a:t>
            </a:r>
          </a:p>
          <a:p>
            <a:pPr marL="609600" indent="-609600" algn="just" fontAlgn="auto">
              <a:buFontTx/>
              <a:buAutoNum type="arabicPeriod"/>
              <a:defRPr/>
            </a:pPr>
            <a:r>
              <a:rPr lang="el-GR" altLang="el-GR" sz="2000" b="1" dirty="0">
                <a:solidFill>
                  <a:schemeClr val="tx1">
                    <a:lumMod val="85000"/>
                    <a:lumOff val="15000"/>
                  </a:schemeClr>
                </a:solidFill>
                <a:latin typeface="Cambria" panose="02040503050406030204" pitchFamily="18" charset="0"/>
              </a:rPr>
              <a:t>Επιλέγω τη θέση </a:t>
            </a:r>
            <a:r>
              <a:rPr lang="el-GR" altLang="el-GR" sz="2000" dirty="0">
                <a:solidFill>
                  <a:schemeClr val="tx1">
                    <a:lumMod val="85000"/>
                    <a:lumOff val="15000"/>
                  </a:schemeClr>
                </a:solidFill>
                <a:latin typeface="Cambria" panose="02040503050406030204" pitchFamily="18" charset="0"/>
              </a:rPr>
              <a:t>πρακτικής άσκησης που με ενδιαφέρει </a:t>
            </a:r>
            <a:endParaRPr lang="en-US" altLang="el-GR" sz="2800" dirty="0">
              <a:solidFill>
                <a:schemeClr val="tx1">
                  <a:lumMod val="85000"/>
                  <a:lumOff val="15000"/>
                </a:schemeClr>
              </a:solidFill>
            </a:endParaRPr>
          </a:p>
          <a:p>
            <a:pPr marL="609600" indent="-609600" fontAlgn="auto">
              <a:buFont typeface="Arial"/>
              <a:buNone/>
              <a:defRPr/>
            </a:pPr>
            <a:endParaRPr lang="el-GR" altLang="el-GR" sz="2800" u="sng" dirty="0">
              <a:solidFill>
                <a:schemeClr val="tx1">
                  <a:lumMod val="85000"/>
                  <a:lumOff val="15000"/>
                </a:schemeClr>
              </a:solidFill>
            </a:endParaRPr>
          </a:p>
        </p:txBody>
      </p:sp>
      <p:sp>
        <p:nvSpPr>
          <p:cNvPr id="36866" name="5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F3B781F5-38C4-4BB1-87B9-DB8A54AB56B8}" type="slidenum">
              <a:rPr lang="el-GR" altLang="el-GR">
                <a:latin typeface="Arial" panose="020B0604020202020204" pitchFamily="34" charset="0"/>
                <a:cs typeface="Arial" panose="020B0604020202020204" pitchFamily="34" charset="0"/>
              </a:rPr>
              <a:pPr fontAlgn="base">
                <a:spcBef>
                  <a:spcPct val="0"/>
                </a:spcBef>
                <a:spcAft>
                  <a:spcPct val="0"/>
                </a:spcAft>
              </a:pPr>
              <a:t>8</a:t>
            </a:fld>
            <a:endParaRPr lang="el-GR" altLang="el-GR">
              <a:latin typeface="Arial" panose="020B0604020202020204" pitchFamily="34" charset="0"/>
              <a:cs typeface="Arial" panose="020B0604020202020204" pitchFamily="34" charset="0"/>
            </a:endParaRPr>
          </a:p>
        </p:txBody>
      </p:sp>
      <p:sp>
        <p:nvSpPr>
          <p:cNvPr id="3" name="Βέλος λυγισμένο προς τα επάνω 2"/>
          <p:cNvSpPr/>
          <p:nvPr/>
        </p:nvSpPr>
        <p:spPr>
          <a:xfrm rot="5400000">
            <a:off x="2057635" y="3428497"/>
            <a:ext cx="693566" cy="55672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Ψαλίδισμα μίας γωνίας του ορθογωνίου 3"/>
          <p:cNvSpPr/>
          <p:nvPr/>
        </p:nvSpPr>
        <p:spPr>
          <a:xfrm>
            <a:off x="3788228" y="5206482"/>
            <a:ext cx="3684977" cy="55152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https://atlas.grnet.gr </a:t>
            </a:r>
            <a:endParaRPr lang="el-GR" sz="2800" b="1" dirty="0"/>
          </a:p>
        </p:txBody>
      </p:sp>
      <p:sp>
        <p:nvSpPr>
          <p:cNvPr id="9" name="Ψαλίδισμα μίας γωνίας του ορθογωνίου 8"/>
          <p:cNvSpPr/>
          <p:nvPr/>
        </p:nvSpPr>
        <p:spPr>
          <a:xfrm>
            <a:off x="3681857" y="3360078"/>
            <a:ext cx="3684977" cy="55152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https://pa.aegean.gr </a:t>
            </a:r>
            <a:endParaRPr lang="el-GR" sz="2800" b="1" dirty="0"/>
          </a:p>
        </p:txBody>
      </p:sp>
      <p:sp>
        <p:nvSpPr>
          <p:cNvPr id="10" name="Βέλος λυγισμένο προς τα επάνω 9"/>
          <p:cNvSpPr/>
          <p:nvPr/>
        </p:nvSpPr>
        <p:spPr>
          <a:xfrm rot="5400000">
            <a:off x="2886273" y="5132857"/>
            <a:ext cx="693566" cy="55672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0900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gtEl>
                                        <p:attrNameLst>
                                          <p:attrName>style.color</p:attrName>
                                        </p:attrNameLst>
                                      </p:cBhvr>
                                      <p:to>
                                        <a:schemeClr val="bg1"/>
                                      </p:to>
                                    </p:animClr>
                                    <p:animClr clrSpc="rgb" dir="cw">
                                      <p:cBhvr>
                                        <p:cTn id="7" dur="250" autoRev="1" fill="remove"/>
                                        <p:tgtEl>
                                          <p:spTgt spid="3"/>
                                        </p:tgtEl>
                                        <p:attrNameLst>
                                          <p:attrName>fillcolor</p:attrName>
                                        </p:attrNameLst>
                                      </p:cBhvr>
                                      <p:to>
                                        <a:schemeClr val="bg1"/>
                                      </p:to>
                                    </p:animClr>
                                    <p:set>
                                      <p:cBhvr>
                                        <p:cTn id="8" dur="250" autoRev="1" fill="remove"/>
                                        <p:tgtEl>
                                          <p:spTgt spid="3"/>
                                        </p:tgtEl>
                                        <p:attrNameLst>
                                          <p:attrName>fill.type</p:attrName>
                                        </p:attrNameLst>
                                      </p:cBhvr>
                                      <p:to>
                                        <p:strVal val="solid"/>
                                      </p:to>
                                    </p:set>
                                    <p:set>
                                      <p:cBhvr>
                                        <p:cTn id="9" dur="250" autoRev="1" fill="remove"/>
                                        <p:tgtEl>
                                          <p:spTgt spid="3"/>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80">
                                          <p:stCondLst>
                                            <p:cond delay="0"/>
                                          </p:stCondLst>
                                        </p:cTn>
                                        <p:tgtEl>
                                          <p:spTgt spid="9"/>
                                        </p:tgtEl>
                                      </p:cBhvr>
                                    </p:animEffect>
                                    <p:anim calcmode="lin" valueType="num">
                                      <p:cBhvr>
                                        <p:cTn id="1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0" dur="26">
                                          <p:stCondLst>
                                            <p:cond delay="650"/>
                                          </p:stCondLst>
                                        </p:cTn>
                                        <p:tgtEl>
                                          <p:spTgt spid="9"/>
                                        </p:tgtEl>
                                      </p:cBhvr>
                                      <p:to x="100000" y="60000"/>
                                    </p:animScale>
                                    <p:animScale>
                                      <p:cBhvr>
                                        <p:cTn id="21" dur="166" decel="50000">
                                          <p:stCondLst>
                                            <p:cond delay="676"/>
                                          </p:stCondLst>
                                        </p:cTn>
                                        <p:tgtEl>
                                          <p:spTgt spid="9"/>
                                        </p:tgtEl>
                                      </p:cBhvr>
                                      <p:to x="100000" y="100000"/>
                                    </p:animScale>
                                    <p:animScale>
                                      <p:cBhvr>
                                        <p:cTn id="22" dur="26">
                                          <p:stCondLst>
                                            <p:cond delay="1312"/>
                                          </p:stCondLst>
                                        </p:cTn>
                                        <p:tgtEl>
                                          <p:spTgt spid="9"/>
                                        </p:tgtEl>
                                      </p:cBhvr>
                                      <p:to x="100000" y="80000"/>
                                    </p:animScale>
                                    <p:animScale>
                                      <p:cBhvr>
                                        <p:cTn id="23" dur="166" decel="50000">
                                          <p:stCondLst>
                                            <p:cond delay="1338"/>
                                          </p:stCondLst>
                                        </p:cTn>
                                        <p:tgtEl>
                                          <p:spTgt spid="9"/>
                                        </p:tgtEl>
                                      </p:cBhvr>
                                      <p:to x="100000" y="100000"/>
                                    </p:animScale>
                                    <p:animScale>
                                      <p:cBhvr>
                                        <p:cTn id="24" dur="26">
                                          <p:stCondLst>
                                            <p:cond delay="1642"/>
                                          </p:stCondLst>
                                        </p:cTn>
                                        <p:tgtEl>
                                          <p:spTgt spid="9"/>
                                        </p:tgtEl>
                                      </p:cBhvr>
                                      <p:to x="100000" y="90000"/>
                                    </p:animScale>
                                    <p:animScale>
                                      <p:cBhvr>
                                        <p:cTn id="25" dur="166" decel="50000">
                                          <p:stCondLst>
                                            <p:cond delay="1668"/>
                                          </p:stCondLst>
                                        </p:cTn>
                                        <p:tgtEl>
                                          <p:spTgt spid="9"/>
                                        </p:tgtEl>
                                      </p:cBhvr>
                                      <p:to x="100000" y="100000"/>
                                    </p:animScale>
                                    <p:animScale>
                                      <p:cBhvr>
                                        <p:cTn id="26" dur="26">
                                          <p:stCondLst>
                                            <p:cond delay="1808"/>
                                          </p:stCondLst>
                                        </p:cTn>
                                        <p:tgtEl>
                                          <p:spTgt spid="9"/>
                                        </p:tgtEl>
                                      </p:cBhvr>
                                      <p:to x="100000" y="95000"/>
                                    </p:animScale>
                                    <p:animScale>
                                      <p:cBhvr>
                                        <p:cTn id="27" dur="166" decel="50000">
                                          <p:stCondLst>
                                            <p:cond delay="1834"/>
                                          </p:stCondLst>
                                        </p:cTn>
                                        <p:tgtEl>
                                          <p:spTgt spid="9"/>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7" presetClass="emph" presetSubtype="0" fill="remove" grpId="0" nodeType="clickEffect">
                                  <p:stCondLst>
                                    <p:cond delay="0"/>
                                  </p:stCondLst>
                                  <p:childTnLst>
                                    <p:animClr clrSpc="rgb" dir="cw">
                                      <p:cBhvr override="childStyle">
                                        <p:cTn id="31" dur="250" autoRev="1" fill="remove"/>
                                        <p:tgtEl>
                                          <p:spTgt spid="10"/>
                                        </p:tgtEl>
                                        <p:attrNameLst>
                                          <p:attrName>style.color</p:attrName>
                                        </p:attrNameLst>
                                      </p:cBhvr>
                                      <p:to>
                                        <a:schemeClr val="bg1"/>
                                      </p:to>
                                    </p:animClr>
                                    <p:animClr clrSpc="rgb" dir="cw">
                                      <p:cBhvr>
                                        <p:cTn id="32" dur="250" autoRev="1" fill="remove"/>
                                        <p:tgtEl>
                                          <p:spTgt spid="10"/>
                                        </p:tgtEl>
                                        <p:attrNameLst>
                                          <p:attrName>fillcolor</p:attrName>
                                        </p:attrNameLst>
                                      </p:cBhvr>
                                      <p:to>
                                        <a:schemeClr val="bg1"/>
                                      </p:to>
                                    </p:animClr>
                                    <p:set>
                                      <p:cBhvr>
                                        <p:cTn id="33" dur="250" autoRev="1" fill="remove"/>
                                        <p:tgtEl>
                                          <p:spTgt spid="10"/>
                                        </p:tgtEl>
                                        <p:attrNameLst>
                                          <p:attrName>fill.type</p:attrName>
                                        </p:attrNameLst>
                                      </p:cBhvr>
                                      <p:to>
                                        <p:strVal val="solid"/>
                                      </p:to>
                                    </p:set>
                                    <p:set>
                                      <p:cBhvr>
                                        <p:cTn id="34" dur="250" autoRev="1" fill="remove"/>
                                        <p:tgtEl>
                                          <p:spTgt spid="10"/>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399" y="1214604"/>
            <a:ext cx="9601200" cy="727265"/>
          </a:xfrm>
        </p:spPr>
        <p:txBody>
          <a:bodyPr/>
          <a:lstStyle/>
          <a:p>
            <a:r>
              <a:rPr lang="el-GR" b="1" dirty="0"/>
              <a:t>Απαραίτητα Δικαιολογητικά</a:t>
            </a:r>
          </a:p>
        </p:txBody>
      </p:sp>
      <p:sp>
        <p:nvSpPr>
          <p:cNvPr id="3" name="Θέση περιεχομένου 2"/>
          <p:cNvSpPr>
            <a:spLocks noGrp="1"/>
          </p:cNvSpPr>
          <p:nvPr>
            <p:ph idx="1"/>
          </p:nvPr>
        </p:nvSpPr>
        <p:spPr>
          <a:xfrm>
            <a:off x="1295399" y="2557463"/>
            <a:ext cx="10025743" cy="3563419"/>
          </a:xfrm>
        </p:spPr>
        <p:txBody>
          <a:bodyPr/>
          <a:lstStyle/>
          <a:p>
            <a:pPr lvl="0">
              <a:buFont typeface="Wingdings" panose="05000000000000000000" pitchFamily="2" charset="2"/>
              <a:buChar char="Ø"/>
            </a:pPr>
            <a:r>
              <a:rPr lang="el-GR" sz="2000" b="1" dirty="0">
                <a:latin typeface="Cambria" panose="02040503050406030204" pitchFamily="18" charset="0"/>
              </a:rPr>
              <a:t>Αίτηση </a:t>
            </a:r>
            <a:r>
              <a:rPr lang="en-US" sz="2000" b="1" dirty="0">
                <a:latin typeface="Cambria" panose="02040503050406030204" pitchFamily="18" charset="0"/>
              </a:rPr>
              <a:t> - </a:t>
            </a:r>
            <a:r>
              <a:rPr lang="el-GR" sz="2000" b="1" dirty="0">
                <a:latin typeface="Cambria" panose="02040503050406030204" pitchFamily="18" charset="0"/>
              </a:rPr>
              <a:t>Υπεύθυνη Δήλωση για Πρακτική Άσκηση </a:t>
            </a:r>
            <a:r>
              <a:rPr lang="el-GR" sz="2000" dirty="0">
                <a:latin typeface="Cambria" panose="02040503050406030204" pitchFamily="18" charset="0"/>
              </a:rPr>
              <a:t>(υποβάλλεται ηλεκτρονικά στο </a:t>
            </a:r>
            <a:r>
              <a:rPr lang="en-US" sz="2000" dirty="0">
                <a:latin typeface="Cambria" panose="02040503050406030204" pitchFamily="18" charset="0"/>
              </a:rPr>
              <a:t>site</a:t>
            </a:r>
            <a:r>
              <a:rPr lang="el-GR" sz="2000" dirty="0">
                <a:latin typeface="Cambria" panose="02040503050406030204" pitchFamily="18" charset="0"/>
              </a:rPr>
              <a:t>)</a:t>
            </a:r>
          </a:p>
          <a:p>
            <a:pPr lvl="0">
              <a:buFont typeface="Wingdings" panose="05000000000000000000" pitchFamily="2" charset="2"/>
              <a:buChar char="Ø"/>
            </a:pPr>
            <a:r>
              <a:rPr lang="el-GR" sz="2000" b="1" dirty="0">
                <a:latin typeface="Cambria" panose="02040503050406030204" pitchFamily="18" charset="0"/>
              </a:rPr>
              <a:t>Φωτοαντίγραφο Αστυνομικής Ταυτότητας</a:t>
            </a:r>
          </a:p>
          <a:p>
            <a:pPr lvl="0">
              <a:buFont typeface="Wingdings" panose="05000000000000000000" pitchFamily="2" charset="2"/>
              <a:buChar char="Ø"/>
            </a:pPr>
            <a:r>
              <a:rPr lang="el-GR" sz="2000" b="1" dirty="0">
                <a:latin typeface="Cambria" panose="02040503050406030204" pitchFamily="18" charset="0"/>
              </a:rPr>
              <a:t>Βεβαίωση Εφορίας που να αναγράφεται ο ΑΦΜ </a:t>
            </a:r>
            <a:r>
              <a:rPr lang="el-GR" sz="2000" dirty="0">
                <a:latin typeface="Cambria" panose="02040503050406030204" pitchFamily="18" charset="0"/>
              </a:rPr>
              <a:t>και η </a:t>
            </a:r>
            <a:r>
              <a:rPr lang="el-GR" sz="2000" b="1" dirty="0">
                <a:latin typeface="Cambria" panose="02040503050406030204" pitchFamily="18" charset="0"/>
              </a:rPr>
              <a:t>ΔΟΥ</a:t>
            </a:r>
          </a:p>
          <a:p>
            <a:pPr>
              <a:buFont typeface="Wingdings" panose="05000000000000000000" pitchFamily="2" charset="2"/>
              <a:buChar char="Ø"/>
            </a:pPr>
            <a:r>
              <a:rPr lang="el-GR" sz="2000" b="1" dirty="0">
                <a:latin typeface="Cambria" panose="02040503050406030204" pitchFamily="18" charset="0"/>
              </a:rPr>
              <a:t>Βεβαίωση Ασφαλιστικού Φορέα (ΙΚΑ)  που να αναγράφεται ο ΑΜΑ ή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αριθμός ΕΦΚΑ </a:t>
            </a:r>
            <a:r>
              <a:rPr lang="el-GR" sz="2000" b="1" dirty="0">
                <a:latin typeface="Cambria" panose="02040503050406030204" pitchFamily="18" charset="0"/>
              </a:rPr>
              <a:t>και ο ΑΜΚΑ </a:t>
            </a:r>
          </a:p>
          <a:p>
            <a:pPr>
              <a:buFont typeface="Wingdings" panose="05000000000000000000" pitchFamily="2" charset="2"/>
              <a:buChar char="Ø"/>
            </a:pPr>
            <a:r>
              <a:rPr lang="el-GR" sz="2000" dirty="0">
                <a:latin typeface="Cambria" panose="02040503050406030204" pitchFamily="18" charset="0"/>
              </a:rPr>
              <a:t>Φωτοαντίγραφο </a:t>
            </a:r>
            <a:r>
              <a:rPr lang="el-GR" sz="2000" b="1" dirty="0">
                <a:latin typeface="Cambria" panose="02040503050406030204" pitchFamily="18" charset="0"/>
              </a:rPr>
              <a:t>τραπεζικού λογαριασμού (ΙΒΑΝ) </a:t>
            </a:r>
            <a:r>
              <a:rPr lang="el-GR" sz="2000" dirty="0">
                <a:latin typeface="Cambria" panose="02040503050406030204" pitchFamily="18" charset="0"/>
              </a:rPr>
              <a:t>που να είστε πρώτος/η δικαιούχος σε οποιαδήποτε τράπεζα</a:t>
            </a:r>
          </a:p>
        </p:txBody>
      </p:sp>
      <p:sp>
        <p:nvSpPr>
          <p:cNvPr id="4" name="Θέση αριθμού διαφάνειας 3"/>
          <p:cNvSpPr>
            <a:spLocks noGrp="1"/>
          </p:cNvSpPr>
          <p:nvPr>
            <p:ph type="sldNum" sz="quarter" idx="12"/>
          </p:nvPr>
        </p:nvSpPr>
        <p:spPr/>
        <p:txBody>
          <a:bodyPr/>
          <a:lstStyle/>
          <a:p>
            <a:pPr>
              <a:defRPr/>
            </a:pPr>
            <a:fld id="{15FE95E8-20E2-40CA-B935-A12566F43149}" type="slidenum">
              <a:rPr lang="el-GR" smtClean="0"/>
              <a:pPr>
                <a:defRPr/>
              </a:pPr>
              <a:t>9</a:t>
            </a:fld>
            <a:endParaRPr lang="el-GR"/>
          </a:p>
        </p:txBody>
      </p:sp>
    </p:spTree>
    <p:extLst>
      <p:ext uri="{BB962C8B-B14F-4D97-AF65-F5344CB8AC3E}">
        <p14:creationId xmlns:p14="http://schemas.microsoft.com/office/powerpoint/2010/main" val="1263214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αράλλαξη">
  <a:themeElements>
    <a:clrScheme name="Παράλλαξη">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Παράλλαξη">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αράλλαξη">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Παράλλαξη</Template>
  <TotalTime>600</TotalTime>
  <Words>767</Words>
  <Application>Microsoft Office PowerPoint</Application>
  <PresentationFormat>Ευρεία οθόνη</PresentationFormat>
  <Paragraphs>142</Paragraphs>
  <Slides>27</Slides>
  <Notes>3</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27</vt:i4>
      </vt:variant>
    </vt:vector>
  </HeadingPairs>
  <TitlesOfParts>
    <vt:vector size="35" baseType="lpstr">
      <vt:lpstr>Arial</vt:lpstr>
      <vt:lpstr>Book Antiqua</vt:lpstr>
      <vt:lpstr>Calibri</vt:lpstr>
      <vt:lpstr>Cambria</vt:lpstr>
      <vt:lpstr>Corbel</vt:lpstr>
      <vt:lpstr>Garamond</vt:lpstr>
      <vt:lpstr>Wingdings</vt:lpstr>
      <vt:lpstr>Παράλλαξη</vt:lpstr>
      <vt:lpstr>  ΠΑΝΕΠΙΣΤΗΜΙΟ ΑΙΓΑΙΟΥ ΓΡΑΦΕΙΟ ΠΡΑΚΤΙΚΗΣ ΑΣΚΗΣΗΣ</vt:lpstr>
      <vt:lpstr>Οφέλη Πρακτικής Άσκησης</vt:lpstr>
      <vt:lpstr>Παιδαγωγικό Τμήμα Δημοτικής Εκπαίδευσης</vt:lpstr>
      <vt:lpstr>Κριτήρια Επιλογής Φοιτητών/τριών</vt:lpstr>
      <vt:lpstr>Διαδικασία Ενστάσεων </vt:lpstr>
      <vt:lpstr>Απαγορευτικά σχετικά με την πρακτική:</vt:lpstr>
      <vt:lpstr>Διαδικασία Υλοποίησης Πρακτικής Άσκησης</vt:lpstr>
      <vt:lpstr>Βασικές Ιστοσελίδες για την Πρακτική Άσκηση</vt:lpstr>
      <vt:lpstr>Απαραίτητα Δικαιολογητικά</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Ιδιωτικοί &amp; Δημόσιοι Φορείς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Επιστημονικά Υπεύθυνος:</vt:lpstr>
      <vt:lpstr>Γραφείο Πρακτικής Άσκησης Σχολής Ανθρωπιστικών Επιστημών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ΠΑΝΕΠΙΣΤΗΜΙΟ ΑΙΓΑΙΟΥ ΓΡΑΦΕΙΟ ΠΡΑΚΤΙΚΗΣ ΑΣΚΗΣΗΣ</dc:title>
  <dc:creator>Evodia Theodosia</dc:creator>
  <cp:lastModifiedBy> </cp:lastModifiedBy>
  <cp:revision>73</cp:revision>
  <dcterms:created xsi:type="dcterms:W3CDTF">2019-03-13T09:56:18Z</dcterms:created>
  <dcterms:modified xsi:type="dcterms:W3CDTF">2022-02-18T10:44:54Z</dcterms:modified>
</cp:coreProperties>
</file>